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5" r:id="rId1"/>
  </p:sldMasterIdLst>
  <p:notesMasterIdLst>
    <p:notesMasterId r:id="rId32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92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91" r:id="rId21"/>
    <p:sldId id="278" r:id="rId22"/>
    <p:sldId id="279" r:id="rId23"/>
    <p:sldId id="280" r:id="rId24"/>
    <p:sldId id="281" r:id="rId25"/>
    <p:sldId id="282" r:id="rId26"/>
    <p:sldId id="284" r:id="rId27"/>
    <p:sldId id="286" r:id="rId28"/>
    <p:sldId id="293" r:id="rId29"/>
    <p:sldId id="287" r:id="rId30"/>
    <p:sldId id="288" r:id="rId31"/>
  </p:sldIdLst>
  <p:sldSz cx="9144000" cy="5143500" type="screen16x9"/>
  <p:notesSz cx="7315200" cy="96012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62" d="100"/>
          <a:sy n="162" d="100"/>
        </p:scale>
        <p:origin x="144" y="20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  <a:noFill/>
          <a:ln>
            <a:noFill/>
          </a:ln>
        </p:spPr>
        <p:txBody>
          <a:bodyPr lIns="96645" tIns="96645" rIns="96645" bIns="9664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796499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1760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https://www.youtube.com/watch?v=GYJF-k8enz0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785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5538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141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36856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3832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52765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19321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4639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59969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7800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3186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88543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43139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27442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28284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5" name="Shape 325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64069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1" name="Shape 331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97165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5" name="Shape 345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3071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7" name="Shape 357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5342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19384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9" name="Shape 369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39050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6897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7622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6542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0854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0155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2094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0218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56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37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25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25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2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" sz="1300">
                <a:solidFill>
                  <a:schemeClr val="dk1"/>
                </a:solidFill>
              </a:rPr>
              <a:t>‹#›</a:t>
            </a:fld>
            <a:endParaRPr lang="en" sz="1300">
              <a:solidFill>
                <a:schemeClr val="dk1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tendonondaga.org/natural-resources/invasive-species/aquatic-animals/chinese-mystery-snail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hyperlink" Target="https://www.google.com/search?q=mystery+snail+shell&amp;espv=2&amp;source=lnms&amp;tbm=isch&amp;sa=X&amp;ved=0ahUKEwjd6aq45J_TAhUriFQKHTStAgcQ_AUIBygC&amp;biw=1920&amp;bih=1080#tbm=isch&amp;q=chinese+mystery+snail+shell&amp;imgrc=fcSzINQHOPojGM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hyperlink" Target="http://netnebraska.org/article/news/911117/firefighters-make-fire-work-them-prescribed-burn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56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Natural Selection and Invasive Species</a:t>
            </a:r>
          </a:p>
        </p:txBody>
      </p:sp>
      <p:sp>
        <p:nvSpPr>
          <p:cNvPr id="31" name="Shape 31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3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 smtClean="0">
                <a:solidFill>
                  <a:schemeClr val="tx1"/>
                </a:solidFill>
              </a:rPr>
              <a:t>Curriculum PowerPoint </a:t>
            </a:r>
          </a:p>
          <a:p>
            <a:pPr>
              <a:spcBef>
                <a:spcPts val="0"/>
              </a:spcBef>
              <a:buNone/>
            </a:pPr>
            <a:endParaRPr lang="en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None/>
            </a:pPr>
            <a:endParaRPr lang="en" dirty="0">
              <a:solidFill>
                <a:schemeClr val="tx1"/>
              </a:solidFill>
            </a:endParaRPr>
          </a:p>
        </p:txBody>
      </p:sp>
      <p:sp>
        <p:nvSpPr>
          <p:cNvPr id="4" name="Text Box 35" descr="Presenter, company name and address"/>
          <p:cNvSpPr txBox="1"/>
          <p:nvPr/>
        </p:nvSpPr>
        <p:spPr>
          <a:xfrm>
            <a:off x="1810753" y="4214060"/>
            <a:ext cx="7291136" cy="1143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1657350" marR="45720" indent="-1611630" algn="l">
              <a:spcBef>
                <a:spcPts val="600"/>
              </a:spcBef>
              <a:spcAft>
                <a:spcPts val="0"/>
              </a:spcAft>
            </a:pPr>
            <a:r>
              <a:rPr lang="en-US" sz="1200" b="1" kern="1100" cap="all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authors: Jonathan </a:t>
            </a:r>
            <a:r>
              <a:rPr lang="en-US" sz="1200" b="1" kern="1100" cap="all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anderson</a:t>
            </a:r>
            <a:r>
              <a:rPr lang="en-US" sz="1200" kern="1100" cap="all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-Norfolk, </a:t>
            </a:r>
            <a:r>
              <a:rPr lang="en-US" sz="1200" kern="1100" cap="all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NE </a:t>
            </a:r>
            <a:r>
              <a:rPr lang="en-US" sz="1200" kern="1100" cap="all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high </a:t>
            </a:r>
            <a:r>
              <a:rPr lang="en-US" sz="1200" kern="1100" cap="all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school Teacher</a:t>
            </a:r>
          </a:p>
          <a:p>
            <a:pPr marL="914400" marR="45720" algn="l">
              <a:spcBef>
                <a:spcPts val="600"/>
              </a:spcBef>
              <a:spcAft>
                <a:spcPts val="0"/>
              </a:spcAft>
            </a:pPr>
            <a:r>
              <a:rPr lang="en-US" sz="1200" b="1" kern="1100" cap="all" dirty="0" err="1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allison</a:t>
            </a:r>
            <a:r>
              <a:rPr lang="en-US" sz="1200" b="1" kern="1100" cap="all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kern="1100" cap="all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zach</a:t>
            </a:r>
            <a:r>
              <a:rPr lang="en-US" sz="1200" kern="1100" cap="all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-Nebraska invasive species program </a:t>
            </a:r>
            <a:r>
              <a:rPr lang="en-US" sz="1200" kern="1100" cap="all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coordinator</a:t>
            </a:r>
          </a:p>
          <a:p>
            <a:pPr marL="45720" marR="45720" algn="l">
              <a:spcBef>
                <a:spcPts val="600"/>
              </a:spcBef>
              <a:spcAft>
                <a:spcPts val="0"/>
              </a:spcAft>
            </a:pPr>
            <a:r>
              <a:rPr lang="en-US" sz="1500" b="1" kern="1100" cap="all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b="1" kern="1100" cap="all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marR="45720" algn="l">
              <a:spcBef>
                <a:spcPts val="600"/>
              </a:spcBef>
              <a:spcAft>
                <a:spcPts val="0"/>
              </a:spcAft>
            </a:pPr>
            <a:r>
              <a:rPr lang="en-US" sz="1500" kern="1100" cap="all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kern="1100" cap="all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rolled Burn by UA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3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Day 2</a:t>
            </a:r>
          </a:p>
        </p:txBody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Objectives </a:t>
            </a:r>
          </a:p>
        </p:txBody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Define evolution 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Define Natural Selection as a mechanism of evolution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Practice natural selection of invasive species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Define co-evolution 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Define Evolution</a:t>
            </a:r>
          </a:p>
        </p:txBody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457200" y="1063375"/>
            <a:ext cx="85320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/>
              <a:t>E. r</a:t>
            </a:r>
            <a:r>
              <a:rPr lang="en" dirty="0" smtClean="0"/>
              <a:t>edcedar </a:t>
            </a:r>
            <a:r>
              <a:rPr lang="en" dirty="0"/>
              <a:t>trees did not evolve they invaded non-native areas because controls that kept them in check were removed (fire &amp; grazing)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/>
              <a:t>Evolution 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dirty="0"/>
              <a:t>Gradual change of species over time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dirty="0"/>
              <a:t>All life on Earth shares a common ancestor 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dirty="0"/>
              <a:t>Environment and evolution of common ancestor gave rise to diversity </a:t>
            </a:r>
          </a:p>
          <a:p>
            <a:pPr marL="0" lvl="0" indent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Define Evolution</a:t>
            </a:r>
          </a:p>
        </p:txBody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2480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Phylogeny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Studying relationships between species</a:t>
            </a:r>
          </a:p>
          <a:p>
            <a:pPr marL="1371600" lvl="2" indent="-381000" rtl="0">
              <a:spcBef>
                <a:spcPts val="0"/>
              </a:spcBef>
              <a:buClr>
                <a:schemeClr val="dk1"/>
              </a:buClr>
              <a:buSzPct val="80000"/>
              <a:buFont typeface="Wingdings"/>
              <a:buChar char="§"/>
            </a:pPr>
            <a:r>
              <a:rPr lang="en"/>
              <a:t>Cladograms</a:t>
            </a:r>
          </a:p>
          <a:p>
            <a:pPr marL="1371600" lvl="2" indent="-381000" rtl="0">
              <a:spcBef>
                <a:spcPts val="0"/>
              </a:spcBef>
              <a:buClr>
                <a:schemeClr val="dk1"/>
              </a:buClr>
              <a:buSzPct val="80000"/>
              <a:buFont typeface="Wingdings"/>
              <a:buChar char="§"/>
            </a:pPr>
            <a:r>
              <a:rPr lang="en"/>
              <a:t>Family Trees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Speciation occurs when lineage splits</a:t>
            </a:r>
          </a:p>
          <a:p>
            <a:pPr marL="1371600" lvl="2" indent="-381000">
              <a:spcBef>
                <a:spcPts val="0"/>
              </a:spcBef>
              <a:buClr>
                <a:schemeClr val="dk1"/>
              </a:buClr>
              <a:buSzPct val="80000"/>
              <a:buFont typeface="Wingdings"/>
              <a:buChar char="§"/>
            </a:pPr>
            <a:r>
              <a:rPr lang="en"/>
              <a:t>Speciation is the formation of new and distinct species</a:t>
            </a:r>
          </a:p>
        </p:txBody>
      </p:sp>
      <p:sp>
        <p:nvSpPr>
          <p:cNvPr id="227" name="Shape 227"/>
          <p:cNvSpPr txBox="1"/>
          <p:nvPr/>
        </p:nvSpPr>
        <p:spPr>
          <a:xfrm>
            <a:off x="4973700" y="4925850"/>
            <a:ext cx="4170300" cy="21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/>
              <a:t>http://evolution.berkeley.edu/evolibrary/images/evo/patterns_intro.gif</a:t>
            </a:r>
          </a:p>
        </p:txBody>
      </p:sp>
      <p:pic>
        <p:nvPicPr>
          <p:cNvPr id="228" name="Shape 2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2300" y="1200150"/>
            <a:ext cx="4430525" cy="3725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Define Evolution </a:t>
            </a:r>
          </a:p>
        </p:txBody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0" y="1200150"/>
            <a:ext cx="3889799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/>
              <a:t>Pig Species Family Tree 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/>
              <a:t>All derived from common ancestor</a:t>
            </a:r>
          </a:p>
          <a:p>
            <a:pPr marL="914400" lvl="1" indent="-3810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i="1" dirty="0"/>
              <a:t>Sus scrofa </a:t>
            </a:r>
            <a:r>
              <a:rPr lang="en" dirty="0"/>
              <a:t>is the species for both domesticated and feral </a:t>
            </a:r>
          </a:p>
        </p:txBody>
      </p:sp>
      <p:sp>
        <p:nvSpPr>
          <p:cNvPr id="235" name="Shape 235"/>
          <p:cNvSpPr txBox="1"/>
          <p:nvPr/>
        </p:nvSpPr>
        <p:spPr>
          <a:xfrm>
            <a:off x="5839700" y="4870500"/>
            <a:ext cx="3240000" cy="272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/>
              <a:t>http://www.untamedscience.com/family/suidae/</a:t>
            </a:r>
          </a:p>
        </p:txBody>
      </p:sp>
      <p:sp>
        <p:nvSpPr>
          <p:cNvPr id="236" name="Shape 236"/>
          <p:cNvSpPr/>
          <p:nvPr/>
        </p:nvSpPr>
        <p:spPr>
          <a:xfrm>
            <a:off x="8052100" y="2272550"/>
            <a:ext cx="858900" cy="624899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 b="1"/>
              <a:t>Modern Day Fral Hog Species</a:t>
            </a:r>
          </a:p>
        </p:txBody>
      </p:sp>
      <p:pic>
        <p:nvPicPr>
          <p:cNvPr id="237" name="Shape 2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5950" y="903400"/>
            <a:ext cx="5111373" cy="4035574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Shape 238"/>
          <p:cNvSpPr/>
          <p:nvPr/>
        </p:nvSpPr>
        <p:spPr>
          <a:xfrm>
            <a:off x="7166500" y="2606350"/>
            <a:ext cx="1334700" cy="624899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Objectives </a:t>
            </a:r>
          </a:p>
        </p:txBody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Define evolution 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Define Natural Selection as a mechanism of evolution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Practice natural selection of invasive species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000" dirty="0"/>
              <a:t>Define Natural Selection as a mechanism of evolution</a:t>
            </a:r>
          </a:p>
        </p:txBody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213875" y="1189475"/>
            <a:ext cx="8765999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dirty="0"/>
              <a:t>(1) Population of a species is able to reproduce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 dirty="0"/>
              <a:t>(2) Population of species has variation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dirty="0"/>
              <a:t>M</a:t>
            </a:r>
            <a:r>
              <a:rPr lang="en" sz="2400" dirty="0"/>
              <a:t>utation - change in the DNA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dirty="0"/>
              <a:t>R</a:t>
            </a:r>
            <a:r>
              <a:rPr lang="en" sz="2400" dirty="0"/>
              <a:t>ecombination of genes </a:t>
            </a:r>
            <a:r>
              <a:rPr lang="en" dirty="0"/>
              <a:t>- new gene combinations because of meiosis and sexual reproduction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 dirty="0"/>
              <a:t>(3) Competition and predation act on the species population</a:t>
            </a:r>
          </a:p>
          <a:p>
            <a:pPr lvl="0">
              <a:spcBef>
                <a:spcPts val="0"/>
              </a:spcBef>
              <a:buNone/>
            </a:pPr>
            <a:r>
              <a:rPr lang="en" sz="2400" dirty="0"/>
              <a:t>(4) Environmental selection of the population’s offspring that are better able to survive will have better chance reproducing - </a:t>
            </a:r>
            <a:r>
              <a:rPr lang="en" sz="2400" i="1" dirty="0"/>
              <a:t>survival of the fitness, only the strong survive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334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800"/>
              <a:t>Define Natural Selection as a mechanism of evolution</a:t>
            </a:r>
          </a:p>
        </p:txBody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57" name="Shape 2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648850"/>
            <a:ext cx="8229599" cy="42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Shape 258"/>
          <p:cNvSpPr txBox="1"/>
          <p:nvPr/>
        </p:nvSpPr>
        <p:spPr>
          <a:xfrm>
            <a:off x="4705075" y="4844100"/>
            <a:ext cx="4641000" cy="299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/>
              <a:t>http://marshscience7.blogspot.com/2013/12/natural-selection-adaptations.html</a:t>
            </a: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title"/>
          </p:nvPr>
        </p:nvSpPr>
        <p:spPr>
          <a:xfrm>
            <a:off x="194678" y="486925"/>
            <a:ext cx="8229600" cy="429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Feral Hog </a:t>
            </a:r>
            <a:r>
              <a:rPr lang="en" dirty="0" smtClean="0"/>
              <a:t>Example</a:t>
            </a:r>
            <a:br>
              <a:rPr lang="en" dirty="0" smtClean="0"/>
            </a:br>
            <a:r>
              <a:rPr lang="en" sz="1800" b="0" dirty="0">
                <a:solidFill>
                  <a:srgbClr val="00B0F0"/>
                </a:solidFill>
              </a:rPr>
              <a:t>R</a:t>
            </a:r>
            <a:r>
              <a:rPr lang="en" sz="1800" b="0" dirty="0" smtClean="0">
                <a:solidFill>
                  <a:srgbClr val="00B0F0"/>
                </a:solidFill>
              </a:rPr>
              <a:t>ead Handout 2 to class for this slide</a:t>
            </a:r>
            <a:endParaRPr lang="en" sz="1800" b="0" dirty="0">
              <a:solidFill>
                <a:srgbClr val="00B0F0"/>
              </a:solidFill>
            </a:endParaRPr>
          </a:p>
        </p:txBody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71" name="Shape 2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8475" y="804100"/>
            <a:ext cx="4355524" cy="353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Shape 2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804100"/>
            <a:ext cx="4756174" cy="35353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Shape 273"/>
          <p:cNvSpPr txBox="1"/>
          <p:nvPr/>
        </p:nvSpPr>
        <p:spPr>
          <a:xfrm>
            <a:off x="60825" y="4837975"/>
            <a:ext cx="4386600" cy="217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http://www.apogeephoto.com/may2013/best-ways-to-photograph-javelinas.shtml</a:t>
            </a:r>
          </a:p>
        </p:txBody>
      </p:sp>
      <p:sp>
        <p:nvSpPr>
          <p:cNvPr id="274" name="Shape 274"/>
          <p:cNvSpPr txBox="1"/>
          <p:nvPr/>
        </p:nvSpPr>
        <p:spPr>
          <a:xfrm>
            <a:off x="4670375" y="4491600"/>
            <a:ext cx="3000000" cy="651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http://www.noble.org/ag/wildlife/feralhogs/characteristics/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85300" y="12790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What’s in your </a:t>
            </a:r>
            <a:r>
              <a:rPr lang="en" dirty="0" smtClean="0"/>
              <a:t>Chair? </a:t>
            </a:r>
            <a:endParaRPr lang="en" dirty="0"/>
          </a:p>
        </p:txBody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85300" y="1063375"/>
            <a:ext cx="4856699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 dirty="0"/>
              <a:t>As you enter class, you might be surprised to see what is on your chair</a:t>
            </a:r>
          </a:p>
          <a:p>
            <a:pPr lvl="0" rtl="0">
              <a:spcBef>
                <a:spcPts val="0"/>
              </a:spcBef>
              <a:buNone/>
            </a:pPr>
            <a:endParaRPr sz="2400" dirty="0"/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 u="sng" dirty="0" smtClean="0">
                <a:solidFill>
                  <a:srgbClr val="FF0000"/>
                </a:solidFill>
              </a:rPr>
              <a:t>Do No Sit Down</a:t>
            </a:r>
            <a:r>
              <a:rPr lang="en" sz="2400" dirty="0" smtClean="0"/>
              <a:t>! You </a:t>
            </a:r>
            <a:r>
              <a:rPr lang="en" sz="2400" dirty="0"/>
              <a:t>can </a:t>
            </a:r>
            <a:r>
              <a:rPr lang="en" sz="2400" dirty="0" smtClean="0"/>
              <a:t>must choose </a:t>
            </a:r>
            <a:r>
              <a:rPr lang="en" sz="2400" dirty="0"/>
              <a:t>a </a:t>
            </a:r>
            <a:r>
              <a:rPr lang="en" sz="2400" dirty="0" smtClean="0"/>
              <a:t>card from the from </a:t>
            </a:r>
            <a:r>
              <a:rPr lang="en" sz="2400" dirty="0"/>
              <a:t>the board and place it next to the </a:t>
            </a:r>
            <a:r>
              <a:rPr lang="en" sz="2400" dirty="0" smtClean="0"/>
              <a:t>stick/picture </a:t>
            </a:r>
            <a:r>
              <a:rPr lang="en" sz="2400" dirty="0"/>
              <a:t>on </a:t>
            </a:r>
            <a:r>
              <a:rPr lang="en" sz="2400" dirty="0" smtClean="0"/>
              <a:t>your chair</a:t>
            </a:r>
          </a:p>
          <a:p>
            <a:pPr marL="457200" lvl="0" indent="0" rtl="0">
              <a:spcBef>
                <a:spcPts val="0"/>
              </a:spcBef>
              <a:buNone/>
            </a:pPr>
            <a:endParaRPr sz="2400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999" y="332662"/>
            <a:ext cx="2977905" cy="4371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ontent Placeholder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334" y="753035"/>
            <a:ext cx="1322665" cy="3843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1932" y="1392576"/>
            <a:ext cx="1322333" cy="9993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title"/>
          </p:nvPr>
        </p:nvSpPr>
        <p:spPr>
          <a:xfrm>
            <a:off x="3186600" y="1176275"/>
            <a:ext cx="2767500" cy="23435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dirty="0"/>
              <a:t>How does Rootworm Resistance relate?</a:t>
            </a:r>
          </a:p>
        </p:txBody>
      </p:sp>
      <p:pic>
        <p:nvPicPr>
          <p:cNvPr id="280" name="Shape 2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3419" y="-5"/>
            <a:ext cx="3140575" cy="2084449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Shape 281"/>
          <p:cNvSpPr txBox="1"/>
          <p:nvPr/>
        </p:nvSpPr>
        <p:spPr>
          <a:xfrm>
            <a:off x="5954150" y="2019375"/>
            <a:ext cx="3186599" cy="52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 dirty="0"/>
              <a:t>http://extension.entm.purdue.edu/radicalbugs/default.php?page=pests/western_corn_rootworm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0"/>
            <a:ext cx="3186599" cy="2399474"/>
            <a:chOff x="0" y="0"/>
            <a:chExt cx="3186599" cy="2399474"/>
          </a:xfrm>
        </p:grpSpPr>
        <p:pic>
          <p:nvPicPr>
            <p:cNvPr id="282" name="Shape 282"/>
            <p:cNvPicPr preferRelativeResize="0"/>
            <p:nvPr/>
          </p:nvPicPr>
          <p:blipFill rotWithShape="1">
            <a:blip r:embed="rId4">
              <a:alphaModFix/>
            </a:blip>
            <a:srcRect t="20127"/>
            <a:stretch/>
          </p:blipFill>
          <p:spPr>
            <a:xfrm>
              <a:off x="0" y="0"/>
              <a:ext cx="3140575" cy="2018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3" name="Shape 283"/>
            <p:cNvSpPr txBox="1"/>
            <p:nvPr/>
          </p:nvSpPr>
          <p:spPr>
            <a:xfrm>
              <a:off x="0" y="2019375"/>
              <a:ext cx="3186599" cy="3800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1000" dirty="0"/>
                <a:t>http://ingienous.com/the-challenge/our-food-system/what-we-eat/why-monsanto-and-genetically-modified-food-is-bad-for-the-planet/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3010" y="2540225"/>
            <a:ext cx="3140575" cy="2018550"/>
            <a:chOff x="23010" y="2540225"/>
            <a:chExt cx="3140575" cy="2018550"/>
          </a:xfrm>
        </p:grpSpPr>
        <p:pic>
          <p:nvPicPr>
            <p:cNvPr id="284" name="Shape 284"/>
            <p:cNvPicPr preferRelativeResize="0"/>
            <p:nvPr/>
          </p:nvPicPr>
          <p:blipFill rotWithShape="1">
            <a:blip r:embed="rId5">
              <a:alphaModFix/>
            </a:blip>
            <a:srcRect l="13169" t="13082" r="14790" b="4531"/>
            <a:stretch/>
          </p:blipFill>
          <p:spPr>
            <a:xfrm>
              <a:off x="23010" y="2540225"/>
              <a:ext cx="3140575" cy="2018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5" name="Shape 285"/>
            <p:cNvSpPr/>
            <p:nvPr/>
          </p:nvSpPr>
          <p:spPr>
            <a:xfrm>
              <a:off x="2213525" y="3111775"/>
              <a:ext cx="652199" cy="641699"/>
            </a:xfrm>
            <a:prstGeom prst="noSmoking">
              <a:avLst>
                <a:gd name="adj" fmla="val 7332"/>
              </a:avLst>
            </a:prstGeom>
            <a:solidFill>
              <a:srgbClr val="FF0000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6" name="Shape 286"/>
            <p:cNvSpPr/>
            <p:nvPr/>
          </p:nvSpPr>
          <p:spPr>
            <a:xfrm>
              <a:off x="2385975" y="3796150"/>
              <a:ext cx="652199" cy="641699"/>
            </a:xfrm>
            <a:prstGeom prst="noSmoking">
              <a:avLst>
                <a:gd name="adj" fmla="val 7332"/>
              </a:avLst>
            </a:prstGeom>
            <a:solidFill>
              <a:srgbClr val="FF0000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7" name="Shape 287"/>
            <p:cNvSpPr/>
            <p:nvPr/>
          </p:nvSpPr>
          <p:spPr>
            <a:xfrm>
              <a:off x="1459700" y="3470050"/>
              <a:ext cx="652199" cy="641699"/>
            </a:xfrm>
            <a:prstGeom prst="noSmoking">
              <a:avLst>
                <a:gd name="adj" fmla="val 7332"/>
              </a:avLst>
            </a:prstGeom>
            <a:solidFill>
              <a:srgbClr val="FF0000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8" name="Shape 288"/>
            <p:cNvSpPr/>
            <p:nvPr/>
          </p:nvSpPr>
          <p:spPr>
            <a:xfrm>
              <a:off x="211250" y="3665225"/>
              <a:ext cx="652199" cy="641699"/>
            </a:xfrm>
            <a:prstGeom prst="noSmoking">
              <a:avLst>
                <a:gd name="adj" fmla="val 7332"/>
              </a:avLst>
            </a:prstGeom>
            <a:solidFill>
              <a:srgbClr val="FF0000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9" name="Shape 289"/>
            <p:cNvSpPr/>
            <p:nvPr/>
          </p:nvSpPr>
          <p:spPr>
            <a:xfrm>
              <a:off x="267425" y="3023525"/>
              <a:ext cx="652199" cy="641699"/>
            </a:xfrm>
            <a:prstGeom prst="noSmoking">
              <a:avLst>
                <a:gd name="adj" fmla="val 7332"/>
              </a:avLst>
            </a:prstGeom>
            <a:solidFill>
              <a:srgbClr val="FF0000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0" name="Shape 290"/>
            <p:cNvSpPr/>
            <p:nvPr/>
          </p:nvSpPr>
          <p:spPr>
            <a:xfrm>
              <a:off x="863450" y="3111775"/>
              <a:ext cx="652199" cy="641699"/>
            </a:xfrm>
            <a:prstGeom prst="noSmoking">
              <a:avLst>
                <a:gd name="adj" fmla="val 7332"/>
              </a:avLst>
            </a:prstGeom>
            <a:solidFill>
              <a:srgbClr val="FF0000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291" name="Shape 291"/>
          <p:cNvPicPr preferRelativeResize="0"/>
          <p:nvPr/>
        </p:nvPicPr>
        <p:blipFill rotWithShape="1">
          <a:blip r:embed="rId6">
            <a:alphaModFix/>
          </a:blip>
          <a:srcRect b="16957"/>
          <a:stretch/>
        </p:blipFill>
        <p:spPr>
          <a:xfrm>
            <a:off x="6143625" y="2635925"/>
            <a:ext cx="3000375" cy="195432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Shape 292"/>
          <p:cNvSpPr txBox="1"/>
          <p:nvPr/>
        </p:nvSpPr>
        <p:spPr>
          <a:xfrm>
            <a:off x="6143662" y="4590250"/>
            <a:ext cx="3000300" cy="380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/>
              <a:t>http://www.walknd.com/cpr/entomology/adult-corn-rootworms-emerging-08-01-13</a:t>
            </a:r>
          </a:p>
        </p:txBody>
      </p:sp>
      <p:sp>
        <p:nvSpPr>
          <p:cNvPr id="293" name="Shape 293"/>
          <p:cNvSpPr txBox="1"/>
          <p:nvPr/>
        </p:nvSpPr>
        <p:spPr>
          <a:xfrm>
            <a:off x="23000" y="4550350"/>
            <a:ext cx="3140700" cy="45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 dirty="0"/>
              <a:t>http://images.publicradio.org/content/2011/08/16/20110816_rootworm-beetles_33.jpg</a:t>
            </a:r>
          </a:p>
        </p:txBody>
      </p:sp>
    </p:spTree>
    <p:extLst>
      <p:ext uri="{BB962C8B-B14F-4D97-AF65-F5344CB8AC3E}">
        <p14:creationId xmlns:p14="http://schemas.microsoft.com/office/powerpoint/2010/main" val="4259486347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0"/>
      <p:bldP spid="292" grpId="0"/>
      <p:bldP spid="29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Day 3</a:t>
            </a:r>
          </a:p>
        </p:txBody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Objectives </a:t>
            </a:r>
          </a:p>
        </p:txBody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Define evolution 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Define Natural Selection as a mechanism of evolution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Practice natural selection of invasive species</a:t>
            </a:r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>
            <a:spLocks noGrp="1"/>
          </p:cNvSpPr>
          <p:nvPr>
            <p:ph type="title"/>
          </p:nvPr>
        </p:nvSpPr>
        <p:spPr>
          <a:xfrm>
            <a:off x="322025" y="-91396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Chinese Mystery Snails</a:t>
            </a:r>
          </a:p>
        </p:txBody>
      </p:sp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-49725" y="708900"/>
            <a:ext cx="84375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50000"/>
              </a:lnSpc>
              <a:spcBef>
                <a:spcPts val="0"/>
              </a:spcBef>
              <a:buClr>
                <a:srgbClr val="45453F"/>
              </a:buClr>
              <a:buSzPct val="100000"/>
              <a:buFont typeface="Arial"/>
              <a:buChar char="●"/>
            </a:pPr>
            <a:r>
              <a:rPr lang="en" sz="2400" dirty="0">
                <a:solidFill>
                  <a:schemeClr val="tx1"/>
                </a:solidFill>
                <a:latin typeface="Georgia"/>
                <a:ea typeface="Georgia"/>
                <a:cs typeface="Georgia"/>
                <a:sym typeface="Georgia"/>
              </a:rPr>
              <a:t>Large snails introduced through aquarium and Asian food trade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buClr>
                <a:srgbClr val="45453F"/>
              </a:buClr>
              <a:buSzPct val="100000"/>
              <a:buFont typeface="Arial"/>
              <a:buChar char="●"/>
            </a:pPr>
            <a:r>
              <a:rPr lang="en" sz="2400" dirty="0">
                <a:solidFill>
                  <a:schemeClr val="tx1"/>
                </a:solidFill>
                <a:latin typeface="Georgia"/>
                <a:ea typeface="Georgia"/>
                <a:cs typeface="Georgia"/>
                <a:sym typeface="Georgia"/>
              </a:rPr>
              <a:t>They can carry parasites and diseases </a:t>
            </a:r>
          </a:p>
          <a:p>
            <a:pPr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2400" dirty="0">
                <a:solidFill>
                  <a:schemeClr val="tx1"/>
                </a:solidFill>
                <a:latin typeface="Georgia"/>
                <a:ea typeface="Georgia"/>
                <a:cs typeface="Georgia"/>
                <a:sym typeface="Georgia"/>
              </a:rPr>
              <a:t>       affecting native species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endParaRPr sz="2400" dirty="0">
              <a:solidFill>
                <a:schemeClr val="tx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buClr>
                <a:srgbClr val="45453F"/>
              </a:buClr>
              <a:buSzPct val="100000"/>
              <a:buFont typeface="Arial"/>
              <a:buChar char="●"/>
            </a:pPr>
            <a:r>
              <a:rPr lang="en" sz="2400" dirty="0">
                <a:solidFill>
                  <a:schemeClr val="tx1"/>
                </a:solidFill>
                <a:latin typeface="Georgia"/>
                <a:ea typeface="Georgia"/>
                <a:cs typeface="Georgia"/>
                <a:sym typeface="Georgia"/>
              </a:rPr>
              <a:t>Their shells can clog screens and water intake pipes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buClr>
                <a:srgbClr val="45453F"/>
              </a:buClr>
              <a:buSzPct val="100000"/>
              <a:buFont typeface="Arial"/>
              <a:buChar char="●"/>
            </a:pPr>
            <a:r>
              <a:rPr lang="en" sz="2400" dirty="0">
                <a:solidFill>
                  <a:schemeClr val="tx1"/>
                </a:solidFill>
                <a:latin typeface="Georgia"/>
                <a:ea typeface="Georgia"/>
                <a:cs typeface="Georgia"/>
                <a:sym typeface="Georgia"/>
              </a:rPr>
              <a:t>They are very hardy able to survive winter and summer conditions</a:t>
            </a:r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312" name="Shape 3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8450" y="1351774"/>
            <a:ext cx="2973901" cy="2230426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Shape 313"/>
          <p:cNvSpPr txBox="1"/>
          <p:nvPr/>
        </p:nvSpPr>
        <p:spPr>
          <a:xfrm>
            <a:off x="4738000" y="4548725"/>
            <a:ext cx="4230900" cy="49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http://www.friendsofcrystallakewis.org/snails.html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 b="0"/>
              <a:t>Practice natural selection of invasive species </a:t>
            </a:r>
          </a:p>
        </p:txBody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/>
              <a:t>Whose birthday is closest to October 31st?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dirty="0"/>
              <a:t>You win a trip to the hallway for the next </a:t>
            </a:r>
            <a:r>
              <a:rPr lang="en" dirty="0" smtClean="0"/>
              <a:t>5 </a:t>
            </a:r>
            <a:r>
              <a:rPr lang="en" dirty="0"/>
              <a:t>minutes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dirty="0"/>
              <a:t>Everyone else wins an invasive species</a:t>
            </a:r>
          </a:p>
        </p:txBody>
      </p:sp>
      <p:pic>
        <p:nvPicPr>
          <p:cNvPr id="320" name="Shape 3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0287" y="2806400"/>
            <a:ext cx="1685925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Shape 3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6750" y="2806400"/>
            <a:ext cx="46623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Shape 322"/>
          <p:cNvSpPr txBox="1"/>
          <p:nvPr/>
        </p:nvSpPr>
        <p:spPr>
          <a:xfrm>
            <a:off x="2096850" y="4925850"/>
            <a:ext cx="4950299" cy="20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http://www.dfw.state.or.us/conservationstrategy/invasive_species/mystery_snail.asp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Walk student to the hallway</a:t>
            </a:r>
          </a:p>
        </p:txBody>
      </p:sp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/>
              <a:t>Give them the </a:t>
            </a:r>
            <a:r>
              <a:rPr lang="en" dirty="0">
                <a:solidFill>
                  <a:srgbClr val="FF0000"/>
                </a:solidFill>
              </a:rPr>
              <a:t>predator handout </a:t>
            </a:r>
            <a:r>
              <a:rPr lang="en" dirty="0"/>
              <a:t>for them to draw an organism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/>
              <a:t>Make sure they have a </a:t>
            </a:r>
            <a:r>
              <a:rPr lang="en" dirty="0">
                <a:solidFill>
                  <a:srgbClr val="FF0000"/>
                </a:solidFill>
              </a:rPr>
              <a:t>pen to draw with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marL="457200" lvl="0" indent="-4191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/>
              <a:t>Tell them you will get them in </a:t>
            </a:r>
            <a:r>
              <a:rPr lang="en" dirty="0" smtClean="0"/>
              <a:t>5 </a:t>
            </a:r>
            <a:r>
              <a:rPr lang="en" dirty="0"/>
              <a:t>mins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>
            <a:spLocks noGrp="1"/>
          </p:cNvSpPr>
          <p:nvPr>
            <p:ph type="title"/>
          </p:nvPr>
        </p:nvSpPr>
        <p:spPr>
          <a:xfrm>
            <a:off x="91440" y="52595"/>
            <a:ext cx="8229600" cy="507844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 b="0" dirty="0"/>
              <a:t>Practice natural selection of invasive species </a:t>
            </a:r>
          </a:p>
        </p:txBody>
      </p:sp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0" y="471385"/>
            <a:ext cx="5178762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76200" lvl="0" rtl="0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 sz="1900" dirty="0" smtClean="0">
                <a:solidFill>
                  <a:srgbClr val="00B0F0"/>
                </a:solidFill>
              </a:rPr>
              <a:t>Give each student an offspring worksheet </a:t>
            </a: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endParaRPr lang="en" sz="1900" dirty="0" smtClean="0">
              <a:solidFill>
                <a:srgbClr val="FF0000"/>
              </a:solidFill>
            </a:endParaRP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 dirty="0" smtClean="0"/>
              <a:t>Your </a:t>
            </a:r>
            <a:r>
              <a:rPr lang="en" sz="2400" dirty="0"/>
              <a:t>job is to </a:t>
            </a:r>
            <a:r>
              <a:rPr lang="en" sz="2400" dirty="0">
                <a:solidFill>
                  <a:srgbClr val="FF0000"/>
                </a:solidFill>
              </a:rPr>
              <a:t>draw an offspring derived from </a:t>
            </a:r>
            <a:r>
              <a:rPr lang="en" sz="2400" dirty="0"/>
              <a:t>the </a:t>
            </a:r>
            <a:r>
              <a:rPr lang="en" sz="2400" b="1" dirty="0"/>
              <a:t>Chinese Mystery Snail </a:t>
            </a:r>
            <a:endParaRPr lang="en" sz="2400" b="1" dirty="0" smtClean="0"/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endParaRPr lang="en" sz="2400" b="1" dirty="0"/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 dirty="0">
                <a:solidFill>
                  <a:srgbClr val="FF0000"/>
                </a:solidFill>
              </a:rPr>
              <a:t>Draw and color</a:t>
            </a:r>
            <a:r>
              <a:rPr lang="en" sz="2400" dirty="0"/>
              <a:t> the </a:t>
            </a:r>
            <a:r>
              <a:rPr lang="en" sz="2400" dirty="0" smtClean="0"/>
              <a:t>offspring</a:t>
            </a:r>
          </a:p>
          <a:p>
            <a:pPr marL="76200" lvl="0" rtl="0">
              <a:spcBef>
                <a:spcPts val="0"/>
              </a:spcBef>
              <a:buClr>
                <a:schemeClr val="dk1"/>
              </a:buClr>
              <a:buSzPct val="100000"/>
            </a:pPr>
            <a:endParaRPr lang="en" sz="2400" dirty="0" smtClean="0"/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 dirty="0">
                <a:solidFill>
                  <a:srgbClr val="FF0000"/>
                </a:solidFill>
              </a:rPr>
              <a:t>T</a:t>
            </a:r>
            <a:r>
              <a:rPr lang="en" sz="2400" dirty="0" smtClean="0">
                <a:solidFill>
                  <a:srgbClr val="FF0000"/>
                </a:solidFill>
              </a:rPr>
              <a:t>ape </a:t>
            </a:r>
            <a:r>
              <a:rPr lang="en" sz="2400" dirty="0">
                <a:solidFill>
                  <a:srgbClr val="FF0000"/>
                </a:solidFill>
              </a:rPr>
              <a:t>handout </a:t>
            </a:r>
            <a:r>
              <a:rPr lang="en" sz="2400" dirty="0"/>
              <a:t>somewhere in the </a:t>
            </a:r>
            <a:r>
              <a:rPr lang="en" sz="2400" dirty="0" smtClean="0"/>
              <a:t>classroom</a:t>
            </a: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endParaRPr lang="en" sz="2400" dirty="0"/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 dirty="0" smtClean="0">
                <a:solidFill>
                  <a:srgbClr val="00B0F0"/>
                </a:solidFill>
              </a:rPr>
              <a:t>Set 5 minute timer</a:t>
            </a:r>
            <a:endParaRPr lang="en" sz="2400" dirty="0">
              <a:solidFill>
                <a:srgbClr val="00B0F0"/>
              </a:solidFill>
            </a:endParaRPr>
          </a:p>
        </p:txBody>
      </p:sp>
      <p:sp>
        <p:nvSpPr>
          <p:cNvPr id="341" name="Shape 341"/>
          <p:cNvSpPr txBox="1"/>
          <p:nvPr/>
        </p:nvSpPr>
        <p:spPr>
          <a:xfrm>
            <a:off x="3362538" y="4724405"/>
            <a:ext cx="5781462" cy="19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 dirty="0" smtClean="0"/>
              <a:t>Sources: </a:t>
            </a:r>
            <a:r>
              <a:rPr lang="en" sz="800" dirty="0">
                <a:hlinkClick r:id="rId3"/>
              </a:rPr>
              <a:t>http://www.extendonondaga.org/natural-resources/invasive-species/aquatic-animals/chinese-mystery-snail</a:t>
            </a:r>
            <a:r>
              <a:rPr lang="en" sz="800" dirty="0" smtClean="0">
                <a:hlinkClick r:id="rId3"/>
              </a:rPr>
              <a:t>/</a:t>
            </a:r>
            <a:endParaRPr lang="en" sz="800" dirty="0" smtClean="0"/>
          </a:p>
          <a:p>
            <a:pPr lvl="0"/>
            <a:r>
              <a:rPr lang="en-US" sz="800" dirty="0">
                <a:hlinkClick r:id="rId4"/>
              </a:rPr>
              <a:t>https://www.google.com/search?q=mystery+snail+shell&amp;espv=2&amp;source=lnms&amp;tbm=isch&amp;sa=X&amp;ved=0ahUKEwjd6aq45J_TAhUriFQKHTStAgcQ_AUIBygC&amp;biw=1920&amp;bih=1080#tbm=isch&amp;q=chinese+mystery+snail+shell&amp;imgrc=fcSzINQHOPojGM</a:t>
            </a:r>
            <a:r>
              <a:rPr lang="en-US" sz="800" dirty="0" smtClean="0"/>
              <a:t>: </a:t>
            </a:r>
            <a:endParaRPr lang="en" sz="800" dirty="0"/>
          </a:p>
        </p:txBody>
      </p:sp>
      <p:pic>
        <p:nvPicPr>
          <p:cNvPr id="342" name="Shape 3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20718" y="471385"/>
            <a:ext cx="3423282" cy="331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Image result for chinese mystery snail she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07" y="3125296"/>
            <a:ext cx="2025313" cy="151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>
            <a:spLocks noGrp="1"/>
          </p:cNvSpPr>
          <p:nvPr>
            <p:ph type="title"/>
          </p:nvPr>
        </p:nvSpPr>
        <p:spPr>
          <a:xfrm>
            <a:off x="0" y="-218776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Release the Predator</a:t>
            </a:r>
          </a:p>
        </p:txBody>
      </p:sp>
      <p:sp>
        <p:nvSpPr>
          <p:cNvPr id="354" name="Shape 354"/>
          <p:cNvSpPr txBox="1">
            <a:spLocks noGrp="1"/>
          </p:cNvSpPr>
          <p:nvPr>
            <p:ph type="body" idx="1"/>
          </p:nvPr>
        </p:nvSpPr>
        <p:spPr>
          <a:xfrm>
            <a:off x="144534" y="473442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/>
              <a:t>Go to student in the </a:t>
            </a:r>
            <a:r>
              <a:rPr lang="en" dirty="0" smtClean="0"/>
              <a:t>hallway</a:t>
            </a:r>
            <a:endParaRPr lang="en" dirty="0"/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/>
              <a:t>Take their drawing from </a:t>
            </a:r>
            <a:r>
              <a:rPr lang="en" dirty="0" smtClean="0"/>
              <a:t>them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endParaRPr lang="en" dirty="0"/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/>
              <a:t>Tell them to enter the room &amp; they have </a:t>
            </a:r>
            <a:r>
              <a:rPr lang="en" dirty="0">
                <a:solidFill>
                  <a:srgbClr val="FF0000"/>
                </a:solidFill>
              </a:rPr>
              <a:t>1 min. to grab</a:t>
            </a:r>
            <a:r>
              <a:rPr lang="en" dirty="0"/>
              <a:t> all </a:t>
            </a:r>
            <a:r>
              <a:rPr lang="en" dirty="0" smtClean="0"/>
              <a:t>student handouts </a:t>
            </a:r>
            <a:r>
              <a:rPr lang="en" dirty="0"/>
              <a:t>they </a:t>
            </a:r>
            <a:r>
              <a:rPr lang="en" dirty="0" smtClean="0"/>
              <a:t>can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endParaRPr lang="en" dirty="0"/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>
                <a:solidFill>
                  <a:srgbClr val="FF0000"/>
                </a:solidFill>
              </a:rPr>
              <a:t>Tell them to stop at end of 1 </a:t>
            </a:r>
            <a:r>
              <a:rPr lang="en" dirty="0" smtClean="0">
                <a:solidFill>
                  <a:srgbClr val="FF0000"/>
                </a:solidFill>
              </a:rPr>
              <a:t>min</a:t>
            </a:r>
            <a:r>
              <a:rPr lang="en" dirty="0">
                <a:solidFill>
                  <a:srgbClr val="FF0000"/>
                </a:solidFill>
              </a:rPr>
              <a:t>u</a:t>
            </a:r>
            <a:r>
              <a:rPr lang="en" dirty="0" smtClean="0">
                <a:solidFill>
                  <a:srgbClr val="FF0000"/>
                </a:solidFill>
              </a:rPr>
              <a:t>te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endParaRPr lang="en" dirty="0">
              <a:solidFill>
                <a:srgbClr val="FF0000"/>
              </a:solidFill>
            </a:endParaRPr>
          </a:p>
          <a:p>
            <a:pPr marL="457200" lvl="0" indent="-4191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>
                <a:solidFill>
                  <a:srgbClr val="FF0000"/>
                </a:solidFill>
              </a:rPr>
              <a:t>Tape</a:t>
            </a:r>
            <a:r>
              <a:rPr lang="en" dirty="0"/>
              <a:t> the picture of their predator to the board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5393"/>
            <a:ext cx="8229600" cy="857250"/>
          </a:xfrm>
        </p:spPr>
        <p:txBody>
          <a:bodyPr/>
          <a:lstStyle/>
          <a:p>
            <a:r>
              <a:rPr lang="en-US" dirty="0" smtClean="0"/>
              <a:t>Activity Discussion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356911" y="787301"/>
            <a:ext cx="8229600" cy="3725680"/>
          </a:xfrm>
        </p:spPr>
        <p:txBody>
          <a:bodyPr/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500" dirty="0"/>
              <a:t>A</a:t>
            </a:r>
            <a:r>
              <a:rPr lang="en-US" sz="2500" dirty="0" smtClean="0"/>
              <a:t>ctivity </a:t>
            </a:r>
            <a:r>
              <a:rPr lang="en-US" sz="2500" dirty="0"/>
              <a:t>was based on the Chinese Mystery Snail which can have up to 100 viable young for each brood and usually live up to 5 </a:t>
            </a:r>
            <a:r>
              <a:rPr lang="en-US" sz="2500" dirty="0" smtClean="0"/>
              <a:t>years.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2500" dirty="0" smtClean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500" dirty="0" smtClean="0"/>
              <a:t>Mystery </a:t>
            </a:r>
            <a:r>
              <a:rPr lang="en-US" sz="2500" dirty="0"/>
              <a:t>Snails can vary in their color. </a:t>
            </a:r>
            <a:endParaRPr lang="en-US" sz="2500" dirty="0" smtClean="0"/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2500" dirty="0" smtClean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500" dirty="0" smtClean="0"/>
              <a:t>The snails that survived </a:t>
            </a:r>
            <a:r>
              <a:rPr lang="en-US" sz="2500" dirty="0"/>
              <a:t>are the ones that are able to reproduce their traits to have more offspring. </a:t>
            </a:r>
            <a:endParaRPr lang="en-US" sz="2500" dirty="0" smtClean="0"/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2500" dirty="0" smtClean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500" dirty="0" smtClean="0"/>
              <a:t>Blending into the environment can increase survival</a:t>
            </a:r>
          </a:p>
        </p:txBody>
      </p:sp>
      <p:pic>
        <p:nvPicPr>
          <p:cNvPr id="2050" name="Picture 2" descr="Image result for chinese mystery snail and you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430" y="1569228"/>
            <a:ext cx="2347569" cy="156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05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44534" y="-124386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b="0" dirty="0"/>
              <a:t>Practice natural selection of invasive species </a:t>
            </a:r>
          </a:p>
        </p:txBody>
      </p:sp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280219" y="826934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 dirty="0"/>
              <a:t>(1) Reproduction - </a:t>
            </a:r>
          </a:p>
          <a:p>
            <a:pPr marL="914400" lvl="1" indent="-342900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 dirty="0"/>
              <a:t>Students did by coloring and hanging drawings around room</a:t>
            </a: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 dirty="0"/>
              <a:t>(2) Variation</a:t>
            </a:r>
          </a:p>
          <a:p>
            <a:pPr marL="914400" lvl="1" indent="-342900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 dirty="0"/>
              <a:t>Recombination of genes and Mutations lead to new colorings 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25000"/>
              <a:buFont typeface="Arial"/>
              <a:buChar char="●"/>
            </a:pPr>
            <a:r>
              <a:rPr lang="en" sz="2400" dirty="0"/>
              <a:t>(3) Competition and Predation</a:t>
            </a:r>
          </a:p>
          <a:p>
            <a:pPr marL="914400" lvl="1" indent="-342900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 b="1" i="1" dirty="0"/>
              <a:t>Release of the Hallway Predator eats all snails it can in 1 minute around the room!!!!!!</a:t>
            </a: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 dirty="0"/>
              <a:t>(4) Survival of the fittest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dirty="0"/>
              <a:t>Organisms left can reproduce their traits to have more offspring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dirty="0"/>
              <a:t>Predator’s traits give them ability to eat many snails</a:t>
            </a:r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hape 144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6201225" y="930550"/>
            <a:ext cx="3130174" cy="2294274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75575" y="127300"/>
            <a:ext cx="79827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 dirty="0"/>
              <a:t>Why are E. </a:t>
            </a:r>
            <a:r>
              <a:rPr lang="en" b="1" dirty="0" smtClean="0"/>
              <a:t>Redcedar </a:t>
            </a:r>
            <a:r>
              <a:rPr lang="en" b="1" dirty="0"/>
              <a:t>trees a threat?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dirty="0"/>
              <a:t>Native to central plains with adaptations:</a:t>
            </a:r>
          </a:p>
          <a:p>
            <a:pPr marL="1371600" lvl="2" indent="-381000" rtl="0">
              <a:spcBef>
                <a:spcPts val="0"/>
              </a:spcBef>
              <a:buClr>
                <a:schemeClr val="dk1"/>
              </a:buClr>
              <a:buSzPct val="80000"/>
              <a:buFont typeface="Wingdings"/>
              <a:buChar char="§"/>
            </a:pPr>
            <a:r>
              <a:rPr lang="en" dirty="0"/>
              <a:t>Grows in many soil types </a:t>
            </a:r>
          </a:p>
          <a:p>
            <a:pPr marL="1371600" lvl="2" indent="-381000" rtl="0">
              <a:spcBef>
                <a:spcPts val="0"/>
              </a:spcBef>
              <a:buClr>
                <a:schemeClr val="dk1"/>
              </a:buClr>
              <a:buSzPct val="80000"/>
              <a:buFont typeface="Wingdings"/>
              <a:buChar char="§"/>
            </a:pPr>
            <a:r>
              <a:rPr lang="en" dirty="0"/>
              <a:t>Drought tolerant</a:t>
            </a:r>
          </a:p>
          <a:p>
            <a:pPr marL="1371600" lvl="2" indent="-381000" rtl="0">
              <a:spcBef>
                <a:spcPts val="0"/>
              </a:spcBef>
              <a:buClr>
                <a:schemeClr val="dk1"/>
              </a:buClr>
              <a:buSzPct val="80000"/>
              <a:buFont typeface="Wingdings"/>
              <a:buChar char="§"/>
            </a:pPr>
            <a:r>
              <a:rPr lang="en" dirty="0"/>
              <a:t>Birds spread seeds</a:t>
            </a:r>
          </a:p>
          <a:p>
            <a:pPr marL="1828800" lvl="3" indent="-342900" rtl="0">
              <a:spcBef>
                <a:spcPts val="0"/>
              </a:spcBef>
              <a:buClr>
                <a:schemeClr val="dk1"/>
              </a:buClr>
              <a:buSzPct val="60000"/>
              <a:buFont typeface="Arial"/>
              <a:buChar char="●"/>
            </a:pPr>
            <a:r>
              <a:rPr lang="en" dirty="0"/>
              <a:t>Digestion actually improves germination </a:t>
            </a:r>
            <a:endParaRPr lang="en" dirty="0" smtClean="0"/>
          </a:p>
          <a:p>
            <a:pPr marL="1828800" lvl="3" indent="-342900" rtl="0">
              <a:spcBef>
                <a:spcPts val="0"/>
              </a:spcBef>
              <a:buClr>
                <a:schemeClr val="dk1"/>
              </a:buClr>
              <a:buSzPct val="60000"/>
              <a:buFont typeface="Arial"/>
              <a:buChar char="●"/>
            </a:pPr>
            <a:endParaRPr lang="en" dirty="0"/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dirty="0"/>
              <a:t>They are invading non-native areas</a:t>
            </a:r>
          </a:p>
          <a:p>
            <a:pPr marL="1371600" lvl="2" indent="-381000" rtl="0">
              <a:spcBef>
                <a:spcPts val="0"/>
              </a:spcBef>
              <a:buClr>
                <a:schemeClr val="dk1"/>
              </a:buClr>
              <a:buSzPct val="80000"/>
              <a:buFont typeface="Wingdings"/>
              <a:buChar char="§"/>
            </a:pPr>
            <a:r>
              <a:rPr lang="en" dirty="0"/>
              <a:t>Lack of fire to control their spread</a:t>
            </a:r>
          </a:p>
          <a:p>
            <a:pPr marL="1371600" lvl="2" indent="-381000" rtl="0">
              <a:spcBef>
                <a:spcPts val="0"/>
              </a:spcBef>
              <a:buClr>
                <a:schemeClr val="dk1"/>
              </a:buClr>
              <a:buSzPct val="80000"/>
              <a:buFont typeface="Wingdings"/>
              <a:buChar char="§"/>
            </a:pPr>
            <a:r>
              <a:rPr lang="en" dirty="0"/>
              <a:t>Grazing and mechanical removal of trees is employed too late instead of being proactive they are reactively controlled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 txBox="1">
            <a:spLocks noGrp="1"/>
          </p:cNvSpPr>
          <p:nvPr>
            <p:ph type="title"/>
          </p:nvPr>
        </p:nvSpPr>
        <p:spPr>
          <a:xfrm>
            <a:off x="502798" y="134375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1"/>
            <a:r>
              <a:rPr lang="en" sz="1900" b="0" dirty="0">
                <a:solidFill>
                  <a:srgbClr val="00B0F0"/>
                </a:solidFill>
              </a:rPr>
              <a:t>Break class into small </a:t>
            </a:r>
            <a:r>
              <a:rPr lang="en" sz="1900" b="0" dirty="0" smtClean="0">
                <a:solidFill>
                  <a:srgbClr val="00B0F0"/>
                </a:solidFill>
              </a:rPr>
              <a:t>groups </a:t>
            </a:r>
            <a:r>
              <a:rPr lang="en" sz="2000" dirty="0">
                <a:solidFill>
                  <a:srgbClr val="FF0000"/>
                </a:solidFill>
              </a:rPr>
              <a:t>10 minutes to discuss </a:t>
            </a:r>
            <a:br>
              <a:rPr lang="en" sz="2000" dirty="0">
                <a:solidFill>
                  <a:srgbClr val="FF0000"/>
                </a:solidFill>
              </a:rPr>
            </a:br>
            <a:r>
              <a:rPr lang="en" sz="1900" b="0" dirty="0">
                <a:solidFill>
                  <a:srgbClr val="00B0F0"/>
                </a:solidFill>
              </a:rPr>
              <a:t/>
            </a:r>
            <a:br>
              <a:rPr lang="en" sz="1900" b="0" dirty="0">
                <a:solidFill>
                  <a:srgbClr val="00B0F0"/>
                </a:solidFill>
              </a:rPr>
            </a:br>
            <a:endParaRPr lang="en" sz="1900" b="0" dirty="0">
              <a:solidFill>
                <a:srgbClr val="00B0F0"/>
              </a:solidFill>
            </a:endParaRPr>
          </a:p>
        </p:txBody>
      </p:sp>
      <p:sp>
        <p:nvSpPr>
          <p:cNvPr id="366" name="Shape 366"/>
          <p:cNvSpPr txBox="1">
            <a:spLocks noGrp="1"/>
          </p:cNvSpPr>
          <p:nvPr>
            <p:ph type="body" idx="1"/>
          </p:nvPr>
        </p:nvSpPr>
        <p:spPr>
          <a:xfrm>
            <a:off x="-536840" y="336263"/>
            <a:ext cx="9680840" cy="405084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33400" lvl="1" rtl="0">
              <a:spcBef>
                <a:spcPts val="0"/>
              </a:spcBef>
              <a:buClr>
                <a:schemeClr val="dk1"/>
              </a:buClr>
              <a:buSzPct val="80000"/>
            </a:pPr>
            <a:r>
              <a:rPr lang="en" u="sng" dirty="0" smtClean="0"/>
              <a:t>Answer the following questions:</a:t>
            </a:r>
          </a:p>
          <a:p>
            <a:pPr marL="1371600" lvl="1" indent="-342900">
              <a:buFont typeface="Wingdings"/>
              <a:buChar char="§"/>
            </a:pPr>
            <a:r>
              <a:rPr lang="en" dirty="0" smtClean="0"/>
              <a:t>How </a:t>
            </a:r>
            <a:r>
              <a:rPr lang="en" dirty="0"/>
              <a:t>could more snail of survived? </a:t>
            </a:r>
            <a:endParaRPr lang="en" dirty="0" smtClean="0"/>
          </a:p>
          <a:p>
            <a:pPr marL="1371600" lvl="2" indent="-342900" rtl="0">
              <a:spcBef>
                <a:spcPts val="0"/>
              </a:spcBef>
              <a:buClr>
                <a:schemeClr val="dk1"/>
              </a:buClr>
              <a:buSzPct val="100000"/>
              <a:buFont typeface="Wingdings"/>
              <a:buChar char="§"/>
            </a:pPr>
            <a:endParaRPr lang="en" dirty="0"/>
          </a:p>
          <a:p>
            <a:pPr marL="1371600" lvl="2" indent="-342900" rtl="0">
              <a:spcBef>
                <a:spcPts val="0"/>
              </a:spcBef>
              <a:buClr>
                <a:schemeClr val="dk1"/>
              </a:buClr>
              <a:buSzPct val="100000"/>
              <a:buFont typeface="Wingdings"/>
              <a:buChar char="§"/>
            </a:pPr>
            <a:r>
              <a:rPr lang="en" dirty="0"/>
              <a:t>What happens if a different mutation occurred on one of the snails that lived? </a:t>
            </a:r>
            <a:endParaRPr lang="en" dirty="0" smtClean="0"/>
          </a:p>
          <a:p>
            <a:pPr marL="1371600" lvl="2" indent="-342900" rtl="0">
              <a:spcBef>
                <a:spcPts val="0"/>
              </a:spcBef>
              <a:buClr>
                <a:schemeClr val="dk1"/>
              </a:buClr>
              <a:buSzPct val="100000"/>
              <a:buFont typeface="Wingdings"/>
              <a:buChar char="§"/>
            </a:pPr>
            <a:endParaRPr lang="en" dirty="0"/>
          </a:p>
          <a:p>
            <a:pPr marL="1371600" lvl="2" indent="-342900" rtl="0">
              <a:spcBef>
                <a:spcPts val="0"/>
              </a:spcBef>
              <a:buClr>
                <a:schemeClr val="dk1"/>
              </a:buClr>
              <a:buSzPct val="100000"/>
              <a:buFont typeface="Wingdings"/>
              <a:buChar char="§"/>
            </a:pPr>
            <a:r>
              <a:rPr lang="en" dirty="0"/>
              <a:t>What happens if two of the snails got caught and put into an aquarium because they are pretty</a:t>
            </a:r>
            <a:r>
              <a:rPr lang="en" dirty="0" smtClean="0"/>
              <a:t>?</a:t>
            </a:r>
          </a:p>
          <a:p>
            <a:pPr marL="1371600" lvl="2" indent="-342900" rtl="0">
              <a:spcBef>
                <a:spcPts val="0"/>
              </a:spcBef>
              <a:buClr>
                <a:schemeClr val="dk1"/>
              </a:buClr>
              <a:buSzPct val="100000"/>
              <a:buFont typeface="Wingdings"/>
              <a:buChar char="§"/>
            </a:pPr>
            <a:endParaRPr lang="en" dirty="0"/>
          </a:p>
          <a:p>
            <a:pPr marL="1371600" lvl="2" indent="-342900" rtl="0">
              <a:spcBef>
                <a:spcPts val="0"/>
              </a:spcBef>
              <a:buClr>
                <a:schemeClr val="dk1"/>
              </a:buClr>
              <a:buSzPct val="100000"/>
              <a:buFont typeface="Wingdings"/>
              <a:buChar char="§"/>
            </a:pPr>
            <a:r>
              <a:rPr lang="en" dirty="0"/>
              <a:t>What happens if there are no predators? </a:t>
            </a:r>
            <a:endParaRPr lang="en" dirty="0" smtClean="0"/>
          </a:p>
          <a:p>
            <a:pPr marL="1371600" lvl="2" indent="-342900" rtl="0">
              <a:spcBef>
                <a:spcPts val="0"/>
              </a:spcBef>
              <a:buClr>
                <a:schemeClr val="dk1"/>
              </a:buClr>
              <a:buSzPct val="100000"/>
              <a:buFont typeface="Wingdings"/>
              <a:buChar char="§"/>
            </a:pPr>
            <a:endParaRPr lang="en" dirty="0"/>
          </a:p>
          <a:p>
            <a:pPr marL="1371600" lvl="2" indent="-342900">
              <a:spcBef>
                <a:spcPts val="0"/>
              </a:spcBef>
              <a:buClr>
                <a:schemeClr val="dk1"/>
              </a:buClr>
              <a:buSzPct val="100000"/>
              <a:buFont typeface="Wingdings"/>
              <a:buChar char="§"/>
            </a:pPr>
            <a:r>
              <a:rPr lang="en" dirty="0"/>
              <a:t>What happens if thousands of snails die in an irrigation canal</a:t>
            </a:r>
            <a:r>
              <a:rPr lang="en" dirty="0" smtClean="0"/>
              <a:t>?</a:t>
            </a:r>
          </a:p>
          <a:p>
            <a:pPr marL="1028700" lvl="2">
              <a:spcBef>
                <a:spcPts val="0"/>
              </a:spcBef>
              <a:buClr>
                <a:schemeClr val="dk1"/>
              </a:buClr>
              <a:buSzPct val="100000"/>
            </a:pPr>
            <a:endParaRPr lang="en" sz="1800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67700" y="-250076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E. </a:t>
            </a:r>
            <a:r>
              <a:rPr lang="en" dirty="0" smtClean="0"/>
              <a:t>Redcedar </a:t>
            </a:r>
            <a:r>
              <a:rPr lang="en" dirty="0"/>
              <a:t>Infestations </a:t>
            </a:r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7700" y="539200"/>
            <a:ext cx="88674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 dirty="0"/>
              <a:t>Cattle require pastures dominated by non-woody vegetation</a:t>
            </a: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 dirty="0"/>
              <a:t>E. </a:t>
            </a:r>
            <a:r>
              <a:rPr lang="en" sz="2400" dirty="0" smtClean="0"/>
              <a:t>redcedar </a:t>
            </a:r>
            <a:r>
              <a:rPr lang="en" sz="2400" dirty="0"/>
              <a:t>infestations reduce the amount of food available for cattle to graze</a:t>
            </a:r>
          </a:p>
          <a:p>
            <a:pPr marL="457200" lvl="0" indent="-3810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 dirty="0"/>
              <a:t>E. </a:t>
            </a:r>
            <a:r>
              <a:rPr lang="en" sz="2400" dirty="0" smtClean="0"/>
              <a:t>redcedar </a:t>
            </a:r>
            <a:r>
              <a:rPr lang="en" sz="2400" dirty="0"/>
              <a:t>infestations can reduce the amount of acres available to graze cattle affecting cattle production</a:t>
            </a:r>
          </a:p>
        </p:txBody>
      </p:sp>
      <p:pic>
        <p:nvPicPr>
          <p:cNvPr id="152" name="Shape 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7575" y="2635950"/>
            <a:ext cx="3208424" cy="250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325" y="2696799"/>
            <a:ext cx="3263525" cy="244669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 txBox="1"/>
          <p:nvPr/>
        </p:nvSpPr>
        <p:spPr>
          <a:xfrm>
            <a:off x="5427575" y="4625475"/>
            <a:ext cx="3208499" cy="5181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dirty="0"/>
              <a:t>E. </a:t>
            </a:r>
            <a:r>
              <a:rPr lang="en" dirty="0" smtClean="0"/>
              <a:t>Redcedar </a:t>
            </a:r>
            <a:r>
              <a:rPr lang="en" dirty="0"/>
              <a:t>infestation reducing cattle forage </a:t>
            </a:r>
            <a:r>
              <a:rPr lang="en" dirty="0" smtClean="0"/>
              <a:t>resources </a:t>
            </a:r>
            <a:endParaRPr lang="en" dirty="0"/>
          </a:p>
        </p:txBody>
      </p:sp>
      <p:sp>
        <p:nvSpPr>
          <p:cNvPr id="155" name="Shape 155"/>
          <p:cNvSpPr txBox="1"/>
          <p:nvPr/>
        </p:nvSpPr>
        <p:spPr>
          <a:xfrm>
            <a:off x="374387" y="4625475"/>
            <a:ext cx="3263400" cy="5181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Pasture providing grazing food for cattle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Control &amp; Management Techniques</a:t>
            </a:r>
          </a:p>
        </p:txBody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The stage of infestation dictates the best control strategy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457200" lvl="0" indent="-4191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Integrated approaches (combining several management controls) are successful by reducing and controlling invasions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title"/>
          </p:nvPr>
        </p:nvSpPr>
        <p:spPr>
          <a:xfrm>
            <a:off x="0" y="3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Early Invasions</a:t>
            </a:r>
          </a:p>
        </p:txBody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2906450" y="766100"/>
            <a:ext cx="56088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/>
              <a:t>Important to control invasions as early 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/>
              <a:t>Options: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dirty="0"/>
              <a:t>Controlled burn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dirty="0"/>
              <a:t>Intensive Goat Grazing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dirty="0" smtClean="0"/>
              <a:t>Spraying</a:t>
            </a:r>
          </a:p>
          <a:p>
            <a:pPr marL="457200" lvl="0" indent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68" name="Shape 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850" y="1114350"/>
            <a:ext cx="2526923" cy="237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Shape 1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6525" y="3025775"/>
            <a:ext cx="2707474" cy="2117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216900" y="-34321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Adult Tree Infestations</a:t>
            </a:r>
          </a:p>
        </p:txBody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-58993" y="823079"/>
            <a:ext cx="8229600" cy="418375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 dirty="0"/>
              <a:t>Costly &amp; difficult to </a:t>
            </a:r>
            <a:r>
              <a:rPr lang="en" sz="2400" dirty="0" smtClean="0"/>
              <a:t>control</a:t>
            </a:r>
          </a:p>
          <a:p>
            <a:pPr marL="76200" lvl="0" rtl="0">
              <a:spcBef>
                <a:spcPts val="0"/>
              </a:spcBef>
              <a:buClr>
                <a:schemeClr val="dk1"/>
              </a:buClr>
              <a:buSzPct val="100000"/>
            </a:pPr>
            <a:endParaRPr lang="en" sz="2400" dirty="0"/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 dirty="0"/>
              <a:t>Controlled burning coupled with Mechanical removal are </a:t>
            </a:r>
            <a:r>
              <a:rPr lang="en" sz="2400" dirty="0" smtClean="0"/>
              <a:t>options</a:t>
            </a: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endParaRPr lang="en" sz="2400" dirty="0"/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 b="1" dirty="0"/>
              <a:t>Proactive vs. Reactive control is best  </a:t>
            </a:r>
            <a:endParaRPr lang="en" sz="2400" b="1" dirty="0" smtClean="0"/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endParaRPr lang="en" sz="2400" b="1" dirty="0"/>
          </a:p>
          <a:p>
            <a:pPr marL="457200" lvl="0" indent="-3810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 dirty="0"/>
              <a:t>Control small infestations to keep them manageable and preserve existing farming land and wildlife habitat</a:t>
            </a:r>
          </a:p>
        </p:txBody>
      </p:sp>
      <p:pic>
        <p:nvPicPr>
          <p:cNvPr id="176" name="Shape 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1164" y="-152400"/>
            <a:ext cx="2412836" cy="1750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391125" y="25703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Mechanical Removal Control Option</a:t>
            </a:r>
          </a:p>
        </p:txBody>
      </p:sp>
      <p:pic>
        <p:nvPicPr>
          <p:cNvPr id="182" name="Shape 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27975"/>
            <a:ext cx="9143998" cy="268755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Shape 183"/>
          <p:cNvSpPr txBox="1"/>
          <p:nvPr/>
        </p:nvSpPr>
        <p:spPr>
          <a:xfrm>
            <a:off x="7312650" y="841225"/>
            <a:ext cx="1307999" cy="474599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100"/>
              <a:t>Note areas where control occurred</a:t>
            </a:r>
          </a:p>
        </p:txBody>
      </p:sp>
      <p:cxnSp>
        <p:nvCxnSpPr>
          <p:cNvPr id="184" name="Shape 184"/>
          <p:cNvCxnSpPr/>
          <p:nvPr/>
        </p:nvCxnSpPr>
        <p:spPr>
          <a:xfrm flipH="1">
            <a:off x="7522949" y="1315825"/>
            <a:ext cx="690000" cy="817199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5" name="Shape 185"/>
          <p:cNvCxnSpPr/>
          <p:nvPr/>
        </p:nvCxnSpPr>
        <p:spPr>
          <a:xfrm flipH="1">
            <a:off x="6297150" y="1255825"/>
            <a:ext cx="1219799" cy="123780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67775"/>
            <a:ext cx="8229600" cy="6170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   Prescribed Fire Management</a:t>
            </a:r>
          </a:p>
        </p:txBody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92" name="Shape 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50" y="594875"/>
            <a:ext cx="4072024" cy="246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Shape 1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2075" y="594875"/>
            <a:ext cx="5079300" cy="246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Shape 1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674325"/>
            <a:ext cx="4152153" cy="246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Shape 1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02075" y="2643025"/>
            <a:ext cx="5041924" cy="250047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Shape 196"/>
          <p:cNvSpPr txBox="1"/>
          <p:nvPr/>
        </p:nvSpPr>
        <p:spPr>
          <a:xfrm>
            <a:off x="0" y="4925850"/>
            <a:ext cx="9181499" cy="2174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800" u="sng">
                <a:solidFill>
                  <a:schemeClr val="hlink"/>
                </a:solidFill>
                <a:hlinkClick r:id="rId7"/>
              </a:rPr>
              <a:t>http://netnebraska.org/article/news/911117/firefighters-make-fire-work-them-prescribed-burn</a:t>
            </a:r>
            <a:r>
              <a:rPr lang="en" sz="800"/>
              <a:t> http://prairieecologist.com/2013/03/12/should-we-be-conducting-prescribed-fires-during-drought/</a:t>
            </a:r>
          </a:p>
        </p:txBody>
      </p:sp>
      <p:sp>
        <p:nvSpPr>
          <p:cNvPr id="197" name="Shape 197"/>
          <p:cNvSpPr txBox="1"/>
          <p:nvPr/>
        </p:nvSpPr>
        <p:spPr>
          <a:xfrm>
            <a:off x="4510600" y="4594625"/>
            <a:ext cx="1738200" cy="3315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2 Months after burn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1022</Words>
  <Application>Microsoft Office PowerPoint</Application>
  <PresentationFormat>On-screen Show (16:9)</PresentationFormat>
  <Paragraphs>171</Paragraphs>
  <Slides>30</Slides>
  <Notes>29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Courier New</vt:lpstr>
      <vt:lpstr>Georgia</vt:lpstr>
      <vt:lpstr>Times New Roman</vt:lpstr>
      <vt:lpstr>Wingdings</vt:lpstr>
      <vt:lpstr>simple-light</vt:lpstr>
      <vt:lpstr>Natural Selection and Invasive Species</vt:lpstr>
      <vt:lpstr>What’s in your Chair? </vt:lpstr>
      <vt:lpstr>PowerPoint Presentation</vt:lpstr>
      <vt:lpstr>E. Redcedar Infestations </vt:lpstr>
      <vt:lpstr>Control &amp; Management Techniques</vt:lpstr>
      <vt:lpstr>Early Invasions</vt:lpstr>
      <vt:lpstr>Adult Tree Infestations</vt:lpstr>
      <vt:lpstr>Mechanical Removal Control Option</vt:lpstr>
      <vt:lpstr>   Prescribed Fire Management</vt:lpstr>
      <vt:lpstr>PowerPoint Presentation</vt:lpstr>
      <vt:lpstr>Day 2</vt:lpstr>
      <vt:lpstr>Objectives </vt:lpstr>
      <vt:lpstr>Define Evolution</vt:lpstr>
      <vt:lpstr>Define Evolution</vt:lpstr>
      <vt:lpstr>Define Evolution </vt:lpstr>
      <vt:lpstr>Objectives </vt:lpstr>
      <vt:lpstr>Define Natural Selection as a mechanism of evolution</vt:lpstr>
      <vt:lpstr>Define Natural Selection as a mechanism of evolution</vt:lpstr>
      <vt:lpstr>Feral Hog Example Read Handout 2 to class for this slide</vt:lpstr>
      <vt:lpstr>How does Rootworm Resistance relate?</vt:lpstr>
      <vt:lpstr>Day 3</vt:lpstr>
      <vt:lpstr>Objectives </vt:lpstr>
      <vt:lpstr>Chinese Mystery Snails</vt:lpstr>
      <vt:lpstr>Practice natural selection of invasive species </vt:lpstr>
      <vt:lpstr>Walk student to the hallway</vt:lpstr>
      <vt:lpstr>Practice natural selection of invasive species </vt:lpstr>
      <vt:lpstr>Release the Predator</vt:lpstr>
      <vt:lpstr>Activity Discussion</vt:lpstr>
      <vt:lpstr>Practice natural selection of invasive species </vt:lpstr>
      <vt:lpstr>Break class into small groups 10 minutes to discuss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Natural Selection and Invasive Species</dc:title>
  <dc:creator>Allison Zach</dc:creator>
  <cp:lastModifiedBy>Allison Zach</cp:lastModifiedBy>
  <cp:revision>59</cp:revision>
  <dcterms:modified xsi:type="dcterms:W3CDTF">2017-04-12T21:05:04Z</dcterms:modified>
</cp:coreProperties>
</file>