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76" r:id="rId21"/>
    <p:sldId id="277" r:id="rId22"/>
    <p:sldId id="278" r:id="rId23"/>
    <p:sldId id="279" r:id="rId24"/>
    <p:sldId id="296" r:id="rId25"/>
    <p:sldId id="297" r:id="rId26"/>
    <p:sldId id="295" r:id="rId27"/>
    <p:sldId id="299" r:id="rId28"/>
    <p:sldId id="281" r:id="rId29"/>
    <p:sldId id="282" r:id="rId30"/>
    <p:sldId id="283" r:id="rId31"/>
    <p:sldId id="284" r:id="rId32"/>
    <p:sldId id="285" r:id="rId33"/>
    <p:sldId id="286" r:id="rId34"/>
    <p:sldId id="287" r:id="rId35"/>
    <p:sldId id="298" r:id="rId36"/>
    <p:sldId id="300" r:id="rId37"/>
    <p:sldId id="288" r:id="rId38"/>
    <p:sldId id="289" r:id="rId39"/>
    <p:sldId id="291" r:id="rId40"/>
    <p:sldId id="292" r:id="rId41"/>
    <p:sldId id="293" r:id="rId42"/>
  </p:sldIdLst>
  <p:sldSz cx="9144000" cy="5143500" type="screen16x9"/>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D0DF72-AE1D-41D6-AD52-7D8FF0E74ECC}">
  <a:tblStyle styleId="{E2D0DF72-AE1D-41D6-AD52-7D8FF0E74ECC}"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2" d="100"/>
          <a:sy n="162" d="100"/>
        </p:scale>
        <p:origin x="144" y="2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3744977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853708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9" name="Shape 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52578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5" name="Shape 1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91981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8670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789333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78381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119710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32040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112352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73" name="Shape 1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945397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638250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25199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8" name="Shape 1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65872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52768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6237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154251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96848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0631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205609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2" name="Shape 2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064943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172411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8" name="Shape 2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7299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6" name="Shape 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622408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64" name="Shape 2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5299446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68478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91932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985276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0" name="Shape 3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490050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822657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3450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2" name="Shape 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922446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2" name="Shape 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15969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8" name="Shape 6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523891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5" name="Shape 7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327390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3" name="Shape 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3511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859095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algn="ctr">
              <a:spcBef>
                <a:spcPts val="0"/>
              </a:spcBef>
              <a:buClr>
                <a:schemeClr val="dk2"/>
              </a:buClr>
              <a:buNone/>
              <a:defRPr>
                <a:solidFill>
                  <a:schemeClr val="dk2"/>
                </a:solidFill>
              </a:defRPr>
            </a:lvl1pPr>
            <a:lvl2pPr algn="ctr">
              <a:spcBef>
                <a:spcPts val="0"/>
              </a:spcBef>
              <a:buClr>
                <a:schemeClr val="dk2"/>
              </a:buClr>
              <a:buSzPct val="100000"/>
              <a:buNone/>
              <a:defRPr sz="3000">
                <a:solidFill>
                  <a:schemeClr val="dk2"/>
                </a:solidFill>
              </a:defRPr>
            </a:lvl2pPr>
            <a:lvl3pPr algn="ctr">
              <a:spcBef>
                <a:spcPts val="0"/>
              </a:spcBef>
              <a:buClr>
                <a:schemeClr val="dk2"/>
              </a:buClr>
              <a:buSzPct val="100000"/>
              <a:buNone/>
              <a:defRPr sz="3000">
                <a:solidFill>
                  <a:schemeClr val="dk2"/>
                </a:solidFill>
              </a:defRPr>
            </a:lvl3pPr>
            <a:lvl4pPr algn="ctr">
              <a:spcBef>
                <a:spcPts val="0"/>
              </a:spcBef>
              <a:buClr>
                <a:schemeClr val="dk2"/>
              </a:buClr>
              <a:buSzPct val="100000"/>
              <a:buNone/>
              <a:defRPr sz="3000">
                <a:solidFill>
                  <a:schemeClr val="dk2"/>
                </a:solidFill>
              </a:defRPr>
            </a:lvl4pPr>
            <a:lvl5pPr algn="ctr">
              <a:spcBef>
                <a:spcPts val="0"/>
              </a:spcBef>
              <a:buClr>
                <a:schemeClr val="dk2"/>
              </a:buClr>
              <a:buSzPct val="100000"/>
              <a:buNone/>
              <a:defRPr sz="3000">
                <a:solidFill>
                  <a:schemeClr val="dk2"/>
                </a:solidFill>
              </a:defRPr>
            </a:lvl5pPr>
            <a:lvl6pPr algn="ctr">
              <a:spcBef>
                <a:spcPts val="0"/>
              </a:spcBef>
              <a:buClr>
                <a:schemeClr val="dk2"/>
              </a:buClr>
              <a:buSzPct val="100000"/>
              <a:buNone/>
              <a:defRPr sz="3000">
                <a:solidFill>
                  <a:schemeClr val="dk2"/>
                </a:solidFill>
              </a:defRPr>
            </a:lvl6pPr>
            <a:lvl7pPr algn="ctr">
              <a:spcBef>
                <a:spcPts val="0"/>
              </a:spcBef>
              <a:buClr>
                <a:schemeClr val="dk2"/>
              </a:buClr>
              <a:buSzPct val="100000"/>
              <a:buNone/>
              <a:defRPr sz="3000">
                <a:solidFill>
                  <a:schemeClr val="dk2"/>
                </a:solidFill>
              </a:defRPr>
            </a:lvl7pPr>
            <a:lvl8pPr algn="ctr">
              <a:spcBef>
                <a:spcPts val="0"/>
              </a:spcBef>
              <a:buClr>
                <a:schemeClr val="dk2"/>
              </a:buClr>
              <a:buSzPct val="100000"/>
              <a:buNone/>
              <a:defRPr sz="3000">
                <a:solidFill>
                  <a:schemeClr val="dk2"/>
                </a:solidFill>
              </a:defRPr>
            </a:lvl8pPr>
            <a:lvl9pPr algn="ctr">
              <a:spcBef>
                <a:spcPts val="0"/>
              </a:spcBef>
              <a:buClr>
                <a:schemeClr val="dk2"/>
              </a:buClr>
              <a:buSzPct val="100000"/>
              <a:buNone/>
              <a:defRPr sz="3000">
                <a:solidFill>
                  <a:schemeClr val="dk2"/>
                </a:solidFill>
              </a:defRPr>
            </a:lvl9pPr>
          </a:lstStyle>
          <a:p>
            <a:endParaRPr/>
          </a:p>
        </p:txBody>
      </p:sp>
      <p:sp>
        <p:nvSpPr>
          <p:cNvPr id="11" name="Shape 11"/>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8" name="Shape 18"/>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9" name="Shape 19"/>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0" name="Shape 20"/>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3" name="Shape 23"/>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4"/>
        <p:cNvGrpSpPr/>
        <p:nvPr/>
      </p:nvGrpSpPr>
      <p:grpSpPr>
        <a:xfrm>
          <a:off x="0" y="0"/>
          <a:ext cx="0" cy="0"/>
          <a:chOff x="0" y="0"/>
          <a:chExt cx="0" cy="0"/>
        </a:xfrm>
      </p:grpSpPr>
      <p:sp>
        <p:nvSpPr>
          <p:cNvPr id="25" name="Shape 25"/>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algn="ctr">
              <a:spcBef>
                <a:spcPts val="360"/>
              </a:spcBef>
              <a:buSzPct val="100000"/>
              <a:buNone/>
              <a:defRPr sz="1800"/>
            </a:lvl1pPr>
          </a:lstStyle>
          <a:p>
            <a:endParaRPr/>
          </a:p>
        </p:txBody>
      </p:sp>
      <p:sp>
        <p:nvSpPr>
          <p:cNvPr id="26" name="Shape 26"/>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
        <p:cNvGrpSpPr/>
        <p:nvPr/>
      </p:nvGrpSpPr>
      <p:grpSpPr>
        <a:xfrm>
          <a:off x="0" y="0"/>
          <a:ext cx="0" cy="0"/>
          <a:chOff x="0" y="0"/>
          <a:chExt cx="0" cy="0"/>
        </a:xfrm>
      </p:grpSpPr>
      <p:sp>
        <p:nvSpPr>
          <p:cNvPr id="28" name="Shape 28"/>
          <p:cNvSpPr txBox="1">
            <a:spLocks noGrp="1"/>
          </p:cNvSpPr>
          <p:nvPr>
            <p:ph type="sldNum" idx="12"/>
          </p:nvPr>
        </p:nvSpPr>
        <p:spPr>
          <a:xfrm>
            <a:off x="8556791" y="4749850"/>
            <a:ext cx="548699" cy="393524"/>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a:spcBef>
                <a:spcPts val="0"/>
              </a:spcBef>
              <a:buClr>
                <a:schemeClr val="dk1"/>
              </a:buClr>
              <a:buSzPct val="100000"/>
              <a:buNone/>
              <a:defRPr sz="3600" b="1">
                <a:solidFill>
                  <a:schemeClr val="dk1"/>
                </a:solidFill>
              </a:defRPr>
            </a:lvl1pPr>
            <a:lvl2pPr>
              <a:spcBef>
                <a:spcPts val="0"/>
              </a:spcBef>
              <a:buClr>
                <a:schemeClr val="dk1"/>
              </a:buClr>
              <a:buSzPct val="100000"/>
              <a:buNone/>
              <a:defRPr sz="3600" b="1">
                <a:solidFill>
                  <a:schemeClr val="dk1"/>
                </a:solidFill>
              </a:defRPr>
            </a:lvl2pPr>
            <a:lvl3pPr>
              <a:spcBef>
                <a:spcPts val="0"/>
              </a:spcBef>
              <a:buClr>
                <a:schemeClr val="dk1"/>
              </a:buClr>
              <a:buSzPct val="100000"/>
              <a:buNone/>
              <a:defRPr sz="3600" b="1">
                <a:solidFill>
                  <a:schemeClr val="dk1"/>
                </a:solidFill>
              </a:defRPr>
            </a:lvl3pPr>
            <a:lvl4pPr>
              <a:spcBef>
                <a:spcPts val="0"/>
              </a:spcBef>
              <a:buClr>
                <a:schemeClr val="dk1"/>
              </a:buClr>
              <a:buSzPct val="100000"/>
              <a:buNone/>
              <a:defRPr sz="3600" b="1">
                <a:solidFill>
                  <a:schemeClr val="dk1"/>
                </a:solidFill>
              </a:defRPr>
            </a:lvl4pPr>
            <a:lvl5pPr>
              <a:spcBef>
                <a:spcPts val="0"/>
              </a:spcBef>
              <a:buClr>
                <a:schemeClr val="dk1"/>
              </a:buClr>
              <a:buSzPct val="100000"/>
              <a:buNone/>
              <a:defRPr sz="3600" b="1">
                <a:solidFill>
                  <a:schemeClr val="dk1"/>
                </a:solidFill>
              </a:defRPr>
            </a:lvl5pPr>
            <a:lvl6pPr>
              <a:spcBef>
                <a:spcPts val="0"/>
              </a:spcBef>
              <a:buClr>
                <a:schemeClr val="dk1"/>
              </a:buClr>
              <a:buSzPct val="100000"/>
              <a:buNone/>
              <a:defRPr sz="3600" b="1">
                <a:solidFill>
                  <a:schemeClr val="dk1"/>
                </a:solidFill>
              </a:defRPr>
            </a:lvl6pPr>
            <a:lvl7pPr>
              <a:spcBef>
                <a:spcPts val="0"/>
              </a:spcBef>
              <a:buClr>
                <a:schemeClr val="dk1"/>
              </a:buClr>
              <a:buSzPct val="100000"/>
              <a:buNone/>
              <a:defRPr sz="3600" b="1">
                <a:solidFill>
                  <a:schemeClr val="dk1"/>
                </a:solidFill>
              </a:defRPr>
            </a:lvl7pPr>
            <a:lvl8pPr>
              <a:spcBef>
                <a:spcPts val="0"/>
              </a:spcBef>
              <a:buClr>
                <a:schemeClr val="dk1"/>
              </a:buClr>
              <a:buSzPct val="100000"/>
              <a:buNone/>
              <a:defRPr sz="3600" b="1">
                <a:solidFill>
                  <a:schemeClr val="dk1"/>
                </a:solidFill>
              </a:defRPr>
            </a:lvl8pPr>
            <a:lvl9pPr>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a:spcBef>
                <a:spcPts val="600"/>
              </a:spcBef>
              <a:buClr>
                <a:schemeClr val="dk1"/>
              </a:buClr>
              <a:buSzPct val="100000"/>
              <a:defRPr sz="3000">
                <a:solidFill>
                  <a:schemeClr val="dk1"/>
                </a:solidFill>
              </a:defRPr>
            </a:lvl1pPr>
            <a:lvl2pPr>
              <a:spcBef>
                <a:spcPts val="480"/>
              </a:spcBef>
              <a:buClr>
                <a:schemeClr val="dk1"/>
              </a:buClr>
              <a:buSzPct val="100000"/>
              <a:defRPr sz="2400">
                <a:solidFill>
                  <a:schemeClr val="dk1"/>
                </a:solidFill>
              </a:defRPr>
            </a:lvl2pPr>
            <a:lvl3pPr>
              <a:spcBef>
                <a:spcPts val="480"/>
              </a:spcBef>
              <a:buClr>
                <a:schemeClr val="dk1"/>
              </a:buClr>
              <a:buSzPct val="100000"/>
              <a:defRPr sz="2400">
                <a:solidFill>
                  <a:schemeClr val="dk1"/>
                </a:solidFill>
              </a:defRPr>
            </a:lvl3pPr>
            <a:lvl4pPr>
              <a:spcBef>
                <a:spcPts val="360"/>
              </a:spcBef>
              <a:buClr>
                <a:schemeClr val="dk1"/>
              </a:buClr>
              <a:buSzPct val="100000"/>
              <a:defRPr sz="1800">
                <a:solidFill>
                  <a:schemeClr val="dk1"/>
                </a:solidFill>
              </a:defRPr>
            </a:lvl4pPr>
            <a:lvl5pPr>
              <a:spcBef>
                <a:spcPts val="360"/>
              </a:spcBef>
              <a:buClr>
                <a:schemeClr val="dk1"/>
              </a:buClr>
              <a:buSzPct val="100000"/>
              <a:defRPr sz="1800">
                <a:solidFill>
                  <a:schemeClr val="dk1"/>
                </a:solidFill>
              </a:defRPr>
            </a:lvl5pPr>
            <a:lvl6pPr>
              <a:spcBef>
                <a:spcPts val="360"/>
              </a:spcBef>
              <a:buClr>
                <a:schemeClr val="dk1"/>
              </a:buClr>
              <a:buSzPct val="100000"/>
              <a:defRPr sz="1800">
                <a:solidFill>
                  <a:schemeClr val="dk1"/>
                </a:solidFill>
              </a:defRPr>
            </a:lvl6pPr>
            <a:lvl7pPr>
              <a:spcBef>
                <a:spcPts val="360"/>
              </a:spcBef>
              <a:buClr>
                <a:schemeClr val="dk1"/>
              </a:buClr>
              <a:buSzPct val="100000"/>
              <a:defRPr sz="1800">
                <a:solidFill>
                  <a:schemeClr val="dk1"/>
                </a:solidFill>
              </a:defRPr>
            </a:lvl7pPr>
            <a:lvl8pPr>
              <a:spcBef>
                <a:spcPts val="360"/>
              </a:spcBef>
              <a:buClr>
                <a:schemeClr val="dk1"/>
              </a:buClr>
              <a:buSzPct val="100000"/>
              <a:defRPr sz="1800">
                <a:solidFill>
                  <a:schemeClr val="dk1"/>
                </a:solidFill>
              </a:defRPr>
            </a:lvl8pPr>
            <a:lvl9pPr>
              <a:spcBef>
                <a:spcPts val="360"/>
              </a:spcBef>
              <a:buClr>
                <a:schemeClr val="dk1"/>
              </a:buClr>
              <a:buSzPct val="100000"/>
              <a:defRPr sz="1800">
                <a:solidFill>
                  <a:schemeClr val="dk1"/>
                </a:solidFill>
              </a:defRPr>
            </a:lvl9pPr>
          </a:lstStyle>
          <a:p>
            <a:endParaRPr/>
          </a:p>
        </p:txBody>
      </p:sp>
      <p:sp>
        <p:nvSpPr>
          <p:cNvPr id="7" name="Shape 7"/>
          <p:cNvSpPr txBox="1">
            <a:spLocks noGrp="1"/>
          </p:cNvSpPr>
          <p:nvPr>
            <p:ph type="sldNum" idx="12"/>
          </p:nvPr>
        </p:nvSpPr>
        <p:spPr>
          <a:xfrm>
            <a:off x="8556791" y="4749850"/>
            <a:ext cx="548699" cy="393524"/>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www.ncbi.nlm.nih.gov/pubmed/16777750" TargetMode="External"/><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youtube.com/v/nmU7etSYYqI"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youtube.com/v/WAOEaLGm-Ic"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youtube.com/v/eY7nuxE8-j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www.popularmechanics.com/science/animals/g257/4344787/?slide=5"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youtube.com/v/Ji9iAuiRlPo"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2.xml.rels><?xml version="1.0" encoding="UTF-8" standalone="yes"?>
<Relationships xmlns="http://schemas.openxmlformats.org/package/2006/relationships"><Relationship Id="rId3" Type="http://schemas.openxmlformats.org/officeDocument/2006/relationships/hyperlink" Target="http://entomologytoday.org/2015/04/20/predatory-wasps-and-citizen-scientists-are-taking-on-the-emerald-ash-bore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jpe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hyperlink" Target="http://youtube.com/v/IFIsz4szc_A"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learning.blogs.nytimes.com/2007/06/19/its-not-just-a-bug/?_r=0"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youtube.com/v/vTIxox-46Aw"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685800" y="1583342"/>
            <a:ext cx="7772400" cy="1159856"/>
          </a:xfrm>
          <a:prstGeom prst="rect">
            <a:avLst/>
          </a:prstGeom>
        </p:spPr>
        <p:txBody>
          <a:bodyPr lIns="91425" tIns="91425" rIns="91425" bIns="91425" anchor="b" anchorCtr="0">
            <a:noAutofit/>
          </a:bodyPr>
          <a:lstStyle/>
          <a:p>
            <a:pPr>
              <a:spcBef>
                <a:spcPts val="0"/>
              </a:spcBef>
              <a:buNone/>
            </a:pPr>
            <a:r>
              <a:rPr lang="en"/>
              <a:t>Adaptations of Invasive Species</a:t>
            </a:r>
          </a:p>
        </p:txBody>
      </p:sp>
      <p:sp>
        <p:nvSpPr>
          <p:cNvPr id="31" name="Shape 31"/>
          <p:cNvSpPr txBox="1">
            <a:spLocks noGrp="1"/>
          </p:cNvSpPr>
          <p:nvPr>
            <p:ph type="subTitle" idx="1"/>
          </p:nvPr>
        </p:nvSpPr>
        <p:spPr>
          <a:xfrm>
            <a:off x="685800" y="2840053"/>
            <a:ext cx="7772400" cy="784737"/>
          </a:xfrm>
          <a:prstGeom prst="rect">
            <a:avLst/>
          </a:prstGeom>
        </p:spPr>
        <p:txBody>
          <a:bodyPr lIns="91425" tIns="91425" rIns="91425" bIns="91425" anchor="t" anchorCtr="0">
            <a:noAutofit/>
          </a:bodyPr>
          <a:lstStyle/>
          <a:p>
            <a:pPr>
              <a:spcBef>
                <a:spcPts val="0"/>
              </a:spcBef>
              <a:buNone/>
            </a:pPr>
            <a:r>
              <a:rPr lang="en" dirty="0" smtClean="0">
                <a:solidFill>
                  <a:schemeClr val="tx1"/>
                </a:solidFill>
              </a:rPr>
              <a:t>Curriculum PowerPoint</a:t>
            </a:r>
            <a:endParaRPr lang="en" dirty="0">
              <a:solidFill>
                <a:schemeClr val="tx1"/>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34325" y="600750"/>
            <a:ext cx="8618099" cy="714300"/>
          </a:xfrm>
          <a:prstGeom prst="rect">
            <a:avLst/>
          </a:prstGeom>
        </p:spPr>
        <p:txBody>
          <a:bodyPr lIns="91425" tIns="91425" rIns="91425" bIns="91425" anchor="b" anchorCtr="0">
            <a:noAutofit/>
          </a:bodyPr>
          <a:lstStyle/>
          <a:p>
            <a:pPr lvl="0" rtl="0">
              <a:spcBef>
                <a:spcPts val="600"/>
              </a:spcBef>
              <a:buClr>
                <a:schemeClr val="dk1"/>
              </a:buClr>
              <a:buSzPct val="30555"/>
              <a:buFont typeface="Arial"/>
              <a:buNone/>
            </a:pPr>
            <a:r>
              <a:rPr lang="en"/>
              <a:t>Name the following for this Feral Hog:</a:t>
            </a:r>
          </a:p>
          <a:p>
            <a:pPr>
              <a:spcBef>
                <a:spcPts val="0"/>
              </a:spcBef>
              <a:buNone/>
            </a:pPr>
            <a:endParaRPr sz="3000"/>
          </a:p>
        </p:txBody>
      </p:sp>
      <p:sp>
        <p:nvSpPr>
          <p:cNvPr id="94" name="Shape 94"/>
          <p:cNvSpPr txBox="1">
            <a:spLocks noGrp="1"/>
          </p:cNvSpPr>
          <p:nvPr>
            <p:ph type="body" idx="1"/>
          </p:nvPr>
        </p:nvSpPr>
        <p:spPr>
          <a:xfrm>
            <a:off x="268400" y="635075"/>
            <a:ext cx="3994500" cy="3220800"/>
          </a:xfrm>
          <a:prstGeom prst="rect">
            <a:avLst/>
          </a:prstGeom>
        </p:spPr>
        <p:txBody>
          <a:bodyPr lIns="91425" tIns="91425" rIns="91425" bIns="91425" anchor="t" anchorCtr="0">
            <a:noAutofit/>
          </a:bodyPr>
          <a:lstStyle/>
          <a:p>
            <a:pPr rtl="0">
              <a:spcBef>
                <a:spcPts val="0"/>
              </a:spcBef>
              <a:buNone/>
            </a:pPr>
            <a:endParaRPr/>
          </a:p>
          <a:p>
            <a:pPr marL="457200" lvl="0" indent="-533400" rtl="0">
              <a:spcBef>
                <a:spcPts val="0"/>
              </a:spcBef>
              <a:buClr>
                <a:schemeClr val="dk1"/>
              </a:buClr>
              <a:buSzPct val="100000"/>
              <a:buFont typeface="Arial"/>
              <a:buChar char="●"/>
            </a:pPr>
            <a:r>
              <a:rPr lang="en" sz="4800"/>
              <a:t>Trait</a:t>
            </a:r>
          </a:p>
          <a:p>
            <a:pPr marL="457200" lvl="0" indent="-533400" rtl="0">
              <a:spcBef>
                <a:spcPts val="0"/>
              </a:spcBef>
              <a:buClr>
                <a:schemeClr val="dk1"/>
              </a:buClr>
              <a:buSzPct val="100000"/>
              <a:buFont typeface="Arial"/>
              <a:buChar char="●"/>
            </a:pPr>
            <a:r>
              <a:rPr lang="en" sz="4800"/>
              <a:t>Adaptation</a:t>
            </a:r>
          </a:p>
          <a:p>
            <a:pPr marL="457200" lvl="0" indent="-533400">
              <a:spcBef>
                <a:spcPts val="0"/>
              </a:spcBef>
              <a:buClr>
                <a:schemeClr val="dk1"/>
              </a:buClr>
              <a:buSzPct val="100000"/>
              <a:buFont typeface="Arial"/>
              <a:buChar char="●"/>
            </a:pPr>
            <a:r>
              <a:rPr lang="en" sz="4800"/>
              <a:t>Acclimation</a:t>
            </a:r>
          </a:p>
        </p:txBody>
      </p:sp>
      <p:sp>
        <p:nvSpPr>
          <p:cNvPr id="95" name="Shape 95"/>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endParaRPr/>
          </a:p>
        </p:txBody>
      </p:sp>
      <p:pic>
        <p:nvPicPr>
          <p:cNvPr id="96" name="Shape 96"/>
          <p:cNvPicPr preferRelativeResize="0"/>
          <p:nvPr/>
        </p:nvPicPr>
        <p:blipFill>
          <a:blip r:embed="rId3">
            <a:alphaModFix/>
          </a:blip>
          <a:stretch>
            <a:fillRect/>
          </a:stretch>
        </p:blipFill>
        <p:spPr>
          <a:xfrm>
            <a:off x="4119523" y="800749"/>
            <a:ext cx="5024475" cy="4125098"/>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102" name="Shape 10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386150" y="4452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08" name="Shape 108"/>
          <p:cNvSpPr txBox="1">
            <a:spLocks noGrp="1"/>
          </p:cNvSpPr>
          <p:nvPr>
            <p:ph type="body" idx="1"/>
          </p:nvPr>
        </p:nvSpPr>
        <p:spPr>
          <a:xfrm>
            <a:off x="0" y="746425"/>
            <a:ext cx="80958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Behavioral Adaptations - related to the way something acts</a:t>
            </a:r>
          </a:p>
          <a:p>
            <a:pPr marL="1371600" lvl="2" indent="-342900" rtl="0">
              <a:spcBef>
                <a:spcPts val="0"/>
              </a:spcBef>
              <a:buClr>
                <a:schemeClr val="dk1"/>
              </a:buClr>
              <a:buSzPct val="100000"/>
              <a:buFont typeface="Wingdings"/>
              <a:buChar char="§"/>
            </a:pPr>
            <a:r>
              <a:rPr lang="en" sz="1800"/>
              <a:t>Divide students into groups with 4 students in each</a:t>
            </a:r>
          </a:p>
          <a:p>
            <a:pPr marL="1371600" lvl="2" indent="-342900" rtl="0">
              <a:spcBef>
                <a:spcPts val="0"/>
              </a:spcBef>
              <a:buClr>
                <a:schemeClr val="dk1"/>
              </a:buClr>
              <a:buSzPct val="100000"/>
              <a:buFont typeface="Wingdings"/>
              <a:buChar char="§"/>
            </a:pPr>
            <a:r>
              <a:rPr lang="en" sz="1800"/>
              <a:t>Give each group a student activity handout (next slide)</a:t>
            </a:r>
          </a:p>
          <a:p>
            <a:pPr marL="1371600" lvl="2" indent="-342900" rtl="0">
              <a:spcBef>
                <a:spcPts val="0"/>
              </a:spcBef>
              <a:buClr>
                <a:schemeClr val="dk1"/>
              </a:buClr>
              <a:buSzPct val="100000"/>
              <a:buFont typeface="Wingdings"/>
              <a:buChar char="§"/>
            </a:pPr>
            <a:r>
              <a:rPr lang="en" sz="1800"/>
              <a:t>Each group reads the abstract found on this site: </a:t>
            </a:r>
            <a:r>
              <a:rPr lang="en" sz="1800" u="sng">
                <a:solidFill>
                  <a:schemeClr val="hlink"/>
                </a:solidFill>
                <a:hlinkClick r:id="rId3"/>
              </a:rPr>
              <a:t>www.ncbi.nlm.nih.gov/pubmed/16777750</a:t>
            </a:r>
            <a:r>
              <a:rPr lang="en" sz="1800"/>
              <a:t> </a:t>
            </a:r>
          </a:p>
          <a:p>
            <a:pPr marL="1371600" lvl="2" indent="-342900" rtl="0">
              <a:spcBef>
                <a:spcPts val="0"/>
              </a:spcBef>
              <a:buClr>
                <a:schemeClr val="dk1"/>
              </a:buClr>
              <a:buSzPct val="100000"/>
              <a:buFont typeface="Wingdings"/>
              <a:buChar char="§"/>
            </a:pPr>
            <a:r>
              <a:rPr lang="en" sz="1800"/>
              <a:t>Each group draws a comic in 4 boxes on their paper showing the behavioral adaption of black snakes described in the abstract </a:t>
            </a:r>
          </a:p>
          <a:p>
            <a:pPr marL="1371600" lvl="2" indent="-342900" rtl="0">
              <a:spcBef>
                <a:spcPts val="0"/>
              </a:spcBef>
              <a:buClr>
                <a:schemeClr val="dk1"/>
              </a:buClr>
              <a:buSzPct val="100000"/>
              <a:buFont typeface="Wingdings"/>
              <a:buChar char="§"/>
            </a:pPr>
            <a:r>
              <a:rPr lang="en" sz="1800"/>
              <a:t>Have each group present their cartoon to the class </a:t>
            </a:r>
          </a:p>
        </p:txBody>
      </p:sp>
      <p:sp>
        <p:nvSpPr>
          <p:cNvPr id="109" name="Shape 109"/>
          <p:cNvSpPr txBox="1"/>
          <p:nvPr/>
        </p:nvSpPr>
        <p:spPr>
          <a:xfrm>
            <a:off x="1526225" y="4031875"/>
            <a:ext cx="2938199" cy="684900"/>
          </a:xfrm>
          <a:prstGeom prst="rect">
            <a:avLst/>
          </a:prstGeom>
          <a:noFill/>
          <a:ln>
            <a:noFill/>
          </a:ln>
        </p:spPr>
        <p:txBody>
          <a:bodyPr lIns="91425" tIns="91425" rIns="91425" bIns="91425" anchor="t" anchorCtr="0">
            <a:noAutofit/>
          </a:bodyPr>
          <a:lstStyle/>
          <a:p>
            <a:pPr>
              <a:spcBef>
                <a:spcPts val="0"/>
              </a:spcBef>
              <a:buNone/>
            </a:pPr>
            <a:endParaRPr/>
          </a:p>
        </p:txBody>
      </p:sp>
      <p:pic>
        <p:nvPicPr>
          <p:cNvPr id="110" name="Shape 110"/>
          <p:cNvPicPr preferRelativeResize="0"/>
          <p:nvPr/>
        </p:nvPicPr>
        <p:blipFill>
          <a:blip r:embed="rId4">
            <a:alphaModFix/>
          </a:blip>
          <a:stretch>
            <a:fillRect/>
          </a:stretch>
        </p:blipFill>
        <p:spPr>
          <a:xfrm>
            <a:off x="1354450" y="3857599"/>
            <a:ext cx="1691549" cy="1095299"/>
          </a:xfrm>
          <a:prstGeom prst="rect">
            <a:avLst/>
          </a:prstGeom>
          <a:noFill/>
          <a:ln>
            <a:noFill/>
          </a:ln>
        </p:spPr>
      </p:pic>
      <p:sp>
        <p:nvSpPr>
          <p:cNvPr id="111" name="Shape 111"/>
          <p:cNvSpPr txBox="1"/>
          <p:nvPr/>
        </p:nvSpPr>
        <p:spPr>
          <a:xfrm>
            <a:off x="1195750" y="3887675"/>
            <a:ext cx="1988999" cy="1165799"/>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pic>
        <p:nvPicPr>
          <p:cNvPr id="112" name="Shape 112"/>
          <p:cNvPicPr preferRelativeResize="0"/>
          <p:nvPr/>
        </p:nvPicPr>
        <p:blipFill>
          <a:blip r:embed="rId5">
            <a:alphaModFix/>
          </a:blip>
          <a:stretch>
            <a:fillRect/>
          </a:stretch>
        </p:blipFill>
        <p:spPr>
          <a:xfrm>
            <a:off x="3184752" y="4180150"/>
            <a:ext cx="973424" cy="729125"/>
          </a:xfrm>
          <a:prstGeom prst="rect">
            <a:avLst/>
          </a:prstGeom>
          <a:noFill/>
          <a:ln>
            <a:noFill/>
          </a:ln>
        </p:spPr>
      </p:pic>
      <p:pic>
        <p:nvPicPr>
          <p:cNvPr id="113" name="Shape 113"/>
          <p:cNvPicPr preferRelativeResize="0"/>
          <p:nvPr/>
        </p:nvPicPr>
        <p:blipFill>
          <a:blip r:embed="rId6">
            <a:alphaModFix/>
          </a:blip>
          <a:stretch>
            <a:fillRect/>
          </a:stretch>
        </p:blipFill>
        <p:spPr>
          <a:xfrm>
            <a:off x="4085287" y="4058008"/>
            <a:ext cx="973424" cy="973406"/>
          </a:xfrm>
          <a:prstGeom prst="rect">
            <a:avLst/>
          </a:prstGeom>
          <a:noFill/>
          <a:ln>
            <a:noFill/>
          </a:ln>
        </p:spPr>
      </p:pic>
      <p:sp>
        <p:nvSpPr>
          <p:cNvPr id="114" name="Shape 114"/>
          <p:cNvSpPr txBox="1"/>
          <p:nvPr/>
        </p:nvSpPr>
        <p:spPr>
          <a:xfrm>
            <a:off x="31847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sp>
        <p:nvSpPr>
          <p:cNvPr id="115" name="Shape 115"/>
          <p:cNvSpPr txBox="1"/>
          <p:nvPr/>
        </p:nvSpPr>
        <p:spPr>
          <a:xfrm>
            <a:off x="51314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16" name="Shape 116"/>
          <p:cNvSpPr txBox="1"/>
          <p:nvPr/>
        </p:nvSpPr>
        <p:spPr>
          <a:xfrm>
            <a:off x="7078150" y="3876500"/>
            <a:ext cx="1946699" cy="1176900"/>
          </a:xfrm>
          <a:prstGeom prst="rect">
            <a:avLst/>
          </a:prstGeom>
          <a:noFill/>
          <a:ln w="38100" cap="flat" cmpd="sng">
            <a:solidFill>
              <a:srgbClr val="00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pic>
        <p:nvPicPr>
          <p:cNvPr id="117" name="Shape 117"/>
          <p:cNvPicPr preferRelativeResize="0"/>
          <p:nvPr/>
        </p:nvPicPr>
        <p:blipFill>
          <a:blip r:embed="rId7">
            <a:alphaModFix/>
          </a:blip>
          <a:stretch>
            <a:fillRect/>
          </a:stretch>
        </p:blipFill>
        <p:spPr>
          <a:xfrm>
            <a:off x="5197575" y="3947000"/>
            <a:ext cx="1814549" cy="1084425"/>
          </a:xfrm>
          <a:prstGeom prst="rect">
            <a:avLst/>
          </a:prstGeom>
          <a:noFill/>
          <a:ln>
            <a:noFill/>
          </a:ln>
        </p:spPr>
      </p:pic>
      <p:pic>
        <p:nvPicPr>
          <p:cNvPr id="118" name="Shape 118"/>
          <p:cNvPicPr preferRelativeResize="0"/>
          <p:nvPr/>
        </p:nvPicPr>
        <p:blipFill>
          <a:blip r:embed="rId8">
            <a:alphaModFix/>
          </a:blip>
          <a:stretch>
            <a:fillRect/>
          </a:stretch>
        </p:blipFill>
        <p:spPr>
          <a:xfrm>
            <a:off x="7195075" y="3917300"/>
            <a:ext cx="1660623" cy="10953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Day 2 </a:t>
            </a:r>
          </a:p>
        </p:txBody>
      </p:sp>
      <p:sp>
        <p:nvSpPr>
          <p:cNvPr id="133" name="Shape 13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139" name="Shape 139"/>
          <p:cNvSpPr txBox="1">
            <a:spLocks noGrp="1"/>
          </p:cNvSpPr>
          <p:nvPr>
            <p:ph type="body" idx="1"/>
          </p:nvPr>
        </p:nvSpPr>
        <p:spPr>
          <a:xfrm>
            <a:off x="457200"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40" name="Shape 140"/>
          <p:cNvSpPr txBox="1">
            <a:spLocks noGrp="1"/>
          </p:cNvSpPr>
          <p:nvPr>
            <p:ph type="body" idx="2"/>
          </p:nvPr>
        </p:nvSpPr>
        <p:spPr>
          <a:xfrm>
            <a:off x="4692273" y="1200150"/>
            <a:ext cx="3994500" cy="3725699"/>
          </a:xfrm>
          <a:prstGeom prst="rect">
            <a:avLst/>
          </a:prstGeom>
        </p:spPr>
        <p:txBody>
          <a:bodyPr lIns="91425" tIns="91425" rIns="91425" bIns="91425" anchor="t" anchorCtr="0">
            <a:noAutofit/>
          </a:bodyPr>
          <a:lstStyle/>
          <a:p>
            <a:pPr>
              <a:spcBef>
                <a:spcPts val="0"/>
              </a:spcBef>
              <a:buNone/>
            </a:pPr>
            <a:endParaRPr/>
          </a:p>
        </p:txBody>
      </p:sp>
      <p:sp>
        <p:nvSpPr>
          <p:cNvPr id="141" name="Shape 141">
            <a:hlinkClick r:id="rId3"/>
          </p:cNvPr>
          <p:cNvSpPr/>
          <p:nvPr/>
        </p:nvSpPr>
        <p:spPr>
          <a:xfrm>
            <a:off x="739075" y="0"/>
            <a:ext cx="69733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0" y="3"/>
            <a:ext cx="8229600" cy="857400"/>
          </a:xfrm>
          <a:prstGeom prst="rect">
            <a:avLst/>
          </a:prstGeom>
        </p:spPr>
        <p:txBody>
          <a:bodyPr lIns="91425" tIns="91425" rIns="91425" bIns="91425" anchor="b" anchorCtr="0">
            <a:noAutofit/>
          </a:bodyPr>
          <a:lstStyle/>
          <a:p>
            <a:pPr>
              <a:spcBef>
                <a:spcPts val="0"/>
              </a:spcBef>
              <a:buNone/>
            </a:pPr>
            <a:r>
              <a:rPr lang="en"/>
              <a:t>Review Snakehead Adaptations</a:t>
            </a:r>
          </a:p>
        </p:txBody>
      </p:sp>
      <p:sp>
        <p:nvSpPr>
          <p:cNvPr id="147" name="Shape 147"/>
          <p:cNvSpPr txBox="1">
            <a:spLocks noGrp="1"/>
          </p:cNvSpPr>
          <p:nvPr>
            <p:ph type="body" idx="1"/>
          </p:nvPr>
        </p:nvSpPr>
        <p:spPr>
          <a:xfrm>
            <a:off x="362450" y="1029650"/>
            <a:ext cx="86145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u="sng"/>
              <a:t>Behavioral adaptations</a:t>
            </a:r>
            <a:r>
              <a:rPr lang="en" sz="2400"/>
              <a:t>: </a:t>
            </a:r>
          </a:p>
          <a:p>
            <a:pPr marL="914400" lvl="1" indent="-381000" rtl="0">
              <a:spcBef>
                <a:spcPts val="0"/>
              </a:spcBef>
              <a:buClr>
                <a:schemeClr val="dk1"/>
              </a:buClr>
              <a:buSzPct val="80000"/>
              <a:buFont typeface="Courier New"/>
              <a:buChar char="o"/>
            </a:pPr>
            <a:r>
              <a:rPr lang="en"/>
              <a:t>Aggressive </a:t>
            </a:r>
          </a:p>
          <a:p>
            <a:pPr marL="457200" lvl="0" indent="-381000" rtl="0">
              <a:spcBef>
                <a:spcPts val="0"/>
              </a:spcBef>
              <a:buClr>
                <a:schemeClr val="dk1"/>
              </a:buClr>
              <a:buSzPct val="100000"/>
              <a:buFont typeface="Arial"/>
              <a:buChar char="●"/>
            </a:pPr>
            <a:r>
              <a:rPr lang="en" sz="2400" u="sng"/>
              <a:t>Morphological adaptations</a:t>
            </a:r>
            <a:r>
              <a:rPr lang="en" sz="2400"/>
              <a:t>: </a:t>
            </a:r>
          </a:p>
          <a:p>
            <a:pPr marL="914400" lvl="1" indent="-381000" rtl="0">
              <a:spcBef>
                <a:spcPts val="0"/>
              </a:spcBef>
              <a:buClr>
                <a:schemeClr val="dk1"/>
              </a:buClr>
              <a:buSzPct val="80000"/>
              <a:buFont typeface="Courier New"/>
              <a:buChar char="o"/>
            </a:pPr>
            <a:r>
              <a:rPr lang="en"/>
              <a:t>Muscular bodies</a:t>
            </a:r>
          </a:p>
          <a:p>
            <a:pPr marL="914400" lvl="1" indent="-381000" rtl="0">
              <a:spcBef>
                <a:spcPts val="0"/>
              </a:spcBef>
              <a:buClr>
                <a:schemeClr val="dk1"/>
              </a:buClr>
              <a:buSzPct val="80000"/>
              <a:buFont typeface="Courier New"/>
              <a:buChar char="o"/>
            </a:pPr>
            <a:r>
              <a:rPr lang="en"/>
              <a:t>Sharp teeth</a:t>
            </a:r>
          </a:p>
          <a:p>
            <a:pPr marL="457200" lvl="0" indent="-381000" rtl="0">
              <a:spcBef>
                <a:spcPts val="0"/>
              </a:spcBef>
              <a:buClr>
                <a:schemeClr val="dk1"/>
              </a:buClr>
              <a:buSzPct val="100000"/>
              <a:buFont typeface="Arial"/>
              <a:buChar char="●"/>
            </a:pPr>
            <a:r>
              <a:rPr lang="en" sz="2400" u="sng"/>
              <a:t>Physiological adaptations</a:t>
            </a:r>
            <a:r>
              <a:rPr lang="en" sz="2400"/>
              <a:t>:</a:t>
            </a:r>
          </a:p>
          <a:p>
            <a:pPr marL="914400" lvl="1" indent="-381000" rtl="0">
              <a:spcBef>
                <a:spcPts val="0"/>
              </a:spcBef>
              <a:buClr>
                <a:schemeClr val="dk1"/>
              </a:buClr>
              <a:buSzPct val="80000"/>
              <a:buFont typeface="Courier New"/>
              <a:buChar char="o"/>
            </a:pPr>
            <a:r>
              <a:rPr lang="en"/>
              <a:t>Can breath air </a:t>
            </a:r>
          </a:p>
          <a:p>
            <a:pPr marL="914400" lvl="1" indent="-381000" rtl="0">
              <a:spcBef>
                <a:spcPts val="0"/>
              </a:spcBef>
              <a:buClr>
                <a:schemeClr val="dk1"/>
              </a:buClr>
              <a:buSzPct val="80000"/>
              <a:buFont typeface="Courier New"/>
              <a:buChar char="o"/>
            </a:pPr>
            <a:r>
              <a:rPr lang="en"/>
              <a:t>Can live out of water for several days if they stay moist.</a:t>
            </a:r>
          </a:p>
          <a:p>
            <a:pPr marL="914400" lvl="0" indent="0">
              <a:spcBef>
                <a:spcPts val="0"/>
              </a:spcBef>
              <a:buNone/>
            </a:pPr>
            <a:endParaRPr sz="2400" i="1"/>
          </a:p>
        </p:txBody>
      </p:sp>
      <p:pic>
        <p:nvPicPr>
          <p:cNvPr id="148" name="Shape 148"/>
          <p:cNvPicPr preferRelativeResize="0"/>
          <p:nvPr/>
        </p:nvPicPr>
        <p:blipFill>
          <a:blip r:embed="rId3">
            <a:alphaModFix/>
          </a:blip>
          <a:stretch>
            <a:fillRect/>
          </a:stretch>
        </p:blipFill>
        <p:spPr>
          <a:xfrm>
            <a:off x="7037687" y="205975"/>
            <a:ext cx="1990725" cy="3333750"/>
          </a:xfrm>
          <a:prstGeom prst="rect">
            <a:avLst/>
          </a:prstGeom>
          <a:noFill/>
          <a:ln>
            <a:noFill/>
          </a:ln>
        </p:spPr>
      </p:pic>
      <p:pic>
        <p:nvPicPr>
          <p:cNvPr id="149" name="Shape 149"/>
          <p:cNvPicPr preferRelativeResize="0"/>
          <p:nvPr/>
        </p:nvPicPr>
        <p:blipFill>
          <a:blip r:embed="rId4">
            <a:alphaModFix/>
          </a:blip>
          <a:stretch>
            <a:fillRect/>
          </a:stretch>
        </p:blipFill>
        <p:spPr>
          <a:xfrm>
            <a:off x="4533500" y="1665299"/>
            <a:ext cx="2412599" cy="1812899"/>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fade">
                                      <p:cBhvr>
                                        <p:cTn id="7" dur="10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xEl>
                                              <p:pRg st="1" end="1"/>
                                            </p:txEl>
                                          </p:spTgt>
                                        </p:tgtEl>
                                        <p:attrNameLst>
                                          <p:attrName>style.visibility</p:attrName>
                                        </p:attrNameLst>
                                      </p:cBhvr>
                                      <p:to>
                                        <p:strVal val="visible"/>
                                      </p:to>
                                    </p:set>
                                    <p:animEffect transition="in" filter="fade">
                                      <p:cBhvr>
                                        <p:cTn id="12" dur="1000"/>
                                        <p:tgtEl>
                                          <p:spTgt spid="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7">
                                            <p:txEl>
                                              <p:pRg st="2" end="2"/>
                                            </p:txEl>
                                          </p:spTgt>
                                        </p:tgtEl>
                                        <p:attrNameLst>
                                          <p:attrName>style.visibility</p:attrName>
                                        </p:attrNameLst>
                                      </p:cBhvr>
                                      <p:to>
                                        <p:strVal val="visible"/>
                                      </p:to>
                                    </p:set>
                                    <p:animEffect transition="in" filter="fade">
                                      <p:cBhvr>
                                        <p:cTn id="17" dur="1000"/>
                                        <p:tgtEl>
                                          <p:spTgt spid="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7">
                                            <p:txEl>
                                              <p:pRg st="3" end="3"/>
                                            </p:txEl>
                                          </p:spTgt>
                                        </p:tgtEl>
                                        <p:attrNameLst>
                                          <p:attrName>style.visibility</p:attrName>
                                        </p:attrNameLst>
                                      </p:cBhvr>
                                      <p:to>
                                        <p:strVal val="visible"/>
                                      </p:to>
                                    </p:set>
                                    <p:animEffect transition="in" filter="fade">
                                      <p:cBhvr>
                                        <p:cTn id="22" dur="1000"/>
                                        <p:tgtEl>
                                          <p:spTgt spid="1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xEl>
                                              <p:pRg st="4" end="4"/>
                                            </p:txEl>
                                          </p:spTgt>
                                        </p:tgtEl>
                                        <p:attrNameLst>
                                          <p:attrName>style.visibility</p:attrName>
                                        </p:attrNameLst>
                                      </p:cBhvr>
                                      <p:to>
                                        <p:strVal val="visible"/>
                                      </p:to>
                                    </p:set>
                                    <p:animEffect transition="in" filter="fade">
                                      <p:cBhvr>
                                        <p:cTn id="27" dur="1000"/>
                                        <p:tgtEl>
                                          <p:spTgt spid="1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7">
                                            <p:txEl>
                                              <p:pRg st="5" end="5"/>
                                            </p:txEl>
                                          </p:spTgt>
                                        </p:tgtEl>
                                        <p:attrNameLst>
                                          <p:attrName>style.visibility</p:attrName>
                                        </p:attrNameLst>
                                      </p:cBhvr>
                                      <p:to>
                                        <p:strVal val="visible"/>
                                      </p:to>
                                    </p:set>
                                    <p:animEffect transition="in" filter="fade">
                                      <p:cBhvr>
                                        <p:cTn id="32" dur="1000"/>
                                        <p:tgtEl>
                                          <p:spTgt spid="14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7">
                                            <p:txEl>
                                              <p:pRg st="6" end="6"/>
                                            </p:txEl>
                                          </p:spTgt>
                                        </p:tgtEl>
                                        <p:attrNameLst>
                                          <p:attrName>style.visibility</p:attrName>
                                        </p:attrNameLst>
                                      </p:cBhvr>
                                      <p:to>
                                        <p:strVal val="visible"/>
                                      </p:to>
                                    </p:set>
                                    <p:animEffect transition="in" filter="fade">
                                      <p:cBhvr>
                                        <p:cTn id="37" dur="1000"/>
                                        <p:tgtEl>
                                          <p:spTgt spid="1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7">
                                            <p:txEl>
                                              <p:pRg st="7" end="7"/>
                                            </p:txEl>
                                          </p:spTgt>
                                        </p:tgtEl>
                                        <p:attrNameLst>
                                          <p:attrName>style.visibility</p:attrName>
                                        </p:attrNameLst>
                                      </p:cBhvr>
                                      <p:to>
                                        <p:strVal val="visible"/>
                                      </p:to>
                                    </p:set>
                                    <p:animEffect transition="in" filter="fade">
                                      <p:cBhvr>
                                        <p:cTn id="42" dur="1000"/>
                                        <p:tgtEl>
                                          <p:spTgt spid="14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7">
                                            <p:txEl>
                                              <p:pRg st="8" end="8"/>
                                            </p:txEl>
                                          </p:spTgt>
                                        </p:tgtEl>
                                        <p:attrNameLst>
                                          <p:attrName>style.visibility</p:attrName>
                                        </p:attrNameLst>
                                      </p:cBhvr>
                                      <p:to>
                                        <p:strVal val="visible"/>
                                      </p:to>
                                    </p:set>
                                    <p:animEffect transition="in" filter="fade">
                                      <p:cBhvr>
                                        <p:cTn id="47" dur="1000"/>
                                        <p:tgtEl>
                                          <p:spTgt spid="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155" name="Shape 15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156" name="Shape 156">
            <a:hlinkClick r:id="rId3"/>
          </p:cNvPr>
          <p:cNvSpPr/>
          <p:nvPr/>
        </p:nvSpPr>
        <p:spPr>
          <a:xfrm>
            <a:off x="658725" y="0"/>
            <a:ext cx="6858009"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62" name="Shape 162"/>
          <p:cNvSpPr txBox="1">
            <a:spLocks noGrp="1"/>
          </p:cNvSpPr>
          <p:nvPr>
            <p:ph type="body" idx="1"/>
          </p:nvPr>
        </p:nvSpPr>
        <p:spPr>
          <a:xfrm>
            <a:off x="457200" y="1200150"/>
            <a:ext cx="79817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b="1"/>
              <a:t>Morphological Adaptations</a:t>
            </a:r>
            <a:r>
              <a:rPr lang="en"/>
              <a:t> - the form or structure of an organism </a:t>
            </a:r>
          </a:p>
          <a:p>
            <a:pPr marL="914400" lvl="1" indent="-381000" rtl="0">
              <a:spcBef>
                <a:spcPts val="0"/>
              </a:spcBef>
              <a:buClr>
                <a:schemeClr val="dk1"/>
              </a:buClr>
              <a:buSzPct val="80000"/>
              <a:buFont typeface="Courier New"/>
              <a:buChar char="o"/>
            </a:pPr>
            <a:r>
              <a:rPr lang="en"/>
              <a:t>Emerald Ash Borer</a:t>
            </a:r>
          </a:p>
          <a:p>
            <a:pPr marL="1371600" lvl="2" indent="-381000" rtl="0">
              <a:spcBef>
                <a:spcPts val="0"/>
              </a:spcBef>
              <a:buClr>
                <a:schemeClr val="dk1"/>
              </a:buClr>
              <a:buSzPct val="80000"/>
              <a:buFont typeface="Wingdings"/>
              <a:buChar char="§"/>
            </a:pPr>
            <a:r>
              <a:rPr lang="en"/>
              <a:t>Flys</a:t>
            </a:r>
          </a:p>
          <a:p>
            <a:pPr marL="1371600" lvl="2" indent="-381000" rtl="0">
              <a:spcBef>
                <a:spcPts val="0"/>
              </a:spcBef>
              <a:buClr>
                <a:schemeClr val="dk1"/>
              </a:buClr>
              <a:buSzPct val="80000"/>
              <a:buFont typeface="Wingdings"/>
              <a:buChar char="§"/>
            </a:pPr>
            <a:r>
              <a:rPr lang="en"/>
              <a:t>Jaws</a:t>
            </a:r>
          </a:p>
          <a:p>
            <a:pPr marL="1371600" lvl="2" indent="-381000" rtl="0">
              <a:spcBef>
                <a:spcPts val="0"/>
              </a:spcBef>
              <a:buClr>
                <a:schemeClr val="dk1"/>
              </a:buClr>
              <a:buSzPct val="80000"/>
              <a:buFont typeface="Wingdings"/>
              <a:buChar char="§"/>
            </a:pPr>
            <a:r>
              <a:rPr lang="en"/>
              <a:t>Green</a:t>
            </a:r>
          </a:p>
          <a:p>
            <a:pPr lvl="0" rtl="0">
              <a:spcBef>
                <a:spcPts val="0"/>
              </a:spcBef>
              <a:buNone/>
            </a:pPr>
            <a:endParaRPr sz="1400">
              <a:solidFill>
                <a:srgbClr val="FF0000"/>
              </a:solidFil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animEffect transition="in" filter="fade">
                                      <p:cBhvr>
                                        <p:cTn id="7" dur="1000"/>
                                        <p:tgtEl>
                                          <p:spTgt spid="1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2">
                                            <p:txEl>
                                              <p:pRg st="1" end="1"/>
                                            </p:txEl>
                                          </p:spTgt>
                                        </p:tgtEl>
                                        <p:attrNameLst>
                                          <p:attrName>style.visibility</p:attrName>
                                        </p:attrNameLst>
                                      </p:cBhvr>
                                      <p:to>
                                        <p:strVal val="visible"/>
                                      </p:to>
                                    </p:set>
                                    <p:animEffect transition="in" filter="fade">
                                      <p:cBhvr>
                                        <p:cTn id="12" dur="1000"/>
                                        <p:tgtEl>
                                          <p:spTgt spid="1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xEl>
                                              <p:pRg st="2" end="2"/>
                                            </p:txEl>
                                          </p:spTgt>
                                        </p:tgtEl>
                                        <p:attrNameLst>
                                          <p:attrName>style.visibility</p:attrName>
                                        </p:attrNameLst>
                                      </p:cBhvr>
                                      <p:to>
                                        <p:strVal val="visible"/>
                                      </p:to>
                                    </p:set>
                                    <p:animEffect transition="in" filter="fade">
                                      <p:cBhvr>
                                        <p:cTn id="17" dur="1000"/>
                                        <p:tgtEl>
                                          <p:spTgt spid="1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2">
                                            <p:txEl>
                                              <p:pRg st="3" end="3"/>
                                            </p:txEl>
                                          </p:spTgt>
                                        </p:tgtEl>
                                        <p:attrNameLst>
                                          <p:attrName>style.visibility</p:attrName>
                                        </p:attrNameLst>
                                      </p:cBhvr>
                                      <p:to>
                                        <p:strVal val="visible"/>
                                      </p:to>
                                    </p:set>
                                    <p:animEffect transition="in" filter="fade">
                                      <p:cBhvr>
                                        <p:cTn id="22" dur="1000"/>
                                        <p:tgtEl>
                                          <p:spTgt spid="1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2">
                                            <p:txEl>
                                              <p:pRg st="4" end="4"/>
                                            </p:txEl>
                                          </p:spTgt>
                                        </p:tgtEl>
                                        <p:attrNameLst>
                                          <p:attrName>style.visibility</p:attrName>
                                        </p:attrNameLst>
                                      </p:cBhvr>
                                      <p:to>
                                        <p:strVal val="visible"/>
                                      </p:to>
                                    </p:set>
                                    <p:animEffect transition="in" filter="fade">
                                      <p:cBhvr>
                                        <p:cTn id="27" dur="1000"/>
                                        <p:tgtEl>
                                          <p:spTgt spid="1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2">
                                            <p:txEl>
                                              <p:pRg st="5" end="5"/>
                                            </p:txEl>
                                          </p:spTgt>
                                        </p:tgtEl>
                                        <p:attrNameLst>
                                          <p:attrName>style.visibility</p:attrName>
                                        </p:attrNameLst>
                                      </p:cBhvr>
                                      <p:to>
                                        <p:strVal val="visible"/>
                                      </p:to>
                                    </p:set>
                                    <p:animEffect transition="in" filter="fade">
                                      <p:cBhvr>
                                        <p:cTn id="32" dur="1000"/>
                                        <p:tgtEl>
                                          <p:spTgt spid="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 </a:t>
            </a:r>
          </a:p>
        </p:txBody>
      </p:sp>
      <p:sp>
        <p:nvSpPr>
          <p:cNvPr id="168" name="Shape 168"/>
          <p:cNvSpPr txBox="1">
            <a:spLocks noGrp="1"/>
          </p:cNvSpPr>
          <p:nvPr>
            <p:ph type="body" idx="1"/>
          </p:nvPr>
        </p:nvSpPr>
        <p:spPr>
          <a:xfrm>
            <a:off x="215475" y="1053650"/>
            <a:ext cx="8532599" cy="3725699"/>
          </a:xfrm>
          <a:prstGeom prst="rect">
            <a:avLst/>
          </a:prstGeom>
        </p:spPr>
        <p:txBody>
          <a:bodyPr lIns="91425" tIns="91425" rIns="91425" bIns="91425" anchor="t" anchorCtr="0">
            <a:noAutofit/>
          </a:bodyPr>
          <a:lstStyle/>
          <a:p>
            <a:pPr lvl="0" rtl="0">
              <a:spcBef>
                <a:spcPts val="0"/>
              </a:spcBef>
              <a:buNone/>
            </a:pPr>
            <a:r>
              <a:rPr lang="en" sz="1800" b="1"/>
              <a:t>Physiological Adaptations</a:t>
            </a:r>
            <a:r>
              <a:rPr lang="en" sz="1800"/>
              <a:t> - related to the way an organism functions</a:t>
            </a:r>
          </a:p>
          <a:p>
            <a:pPr lvl="0" rtl="0">
              <a:spcBef>
                <a:spcPts val="0"/>
              </a:spcBef>
              <a:buNone/>
            </a:pPr>
            <a:endParaRPr sz="1800"/>
          </a:p>
          <a:p>
            <a:pPr marL="0" lvl="0" indent="0" rtl="0">
              <a:spcBef>
                <a:spcPts val="0"/>
              </a:spcBef>
              <a:buNone/>
            </a:pPr>
            <a:r>
              <a:rPr lang="en" sz="1800" b="1"/>
              <a:t>Allelopathy-</a:t>
            </a:r>
            <a:r>
              <a:rPr lang="en" sz="1800"/>
              <a:t>An organism produces one or more </a:t>
            </a:r>
          </a:p>
          <a:p>
            <a:pPr marL="914400" indent="0" rtl="0">
              <a:spcBef>
                <a:spcPts val="0"/>
              </a:spcBef>
              <a:buNone/>
            </a:pPr>
            <a:r>
              <a:rPr lang="en" sz="1800"/>
              <a:t>biochemicals that influence the growth, </a:t>
            </a:r>
          </a:p>
          <a:p>
            <a:pPr marL="914400" indent="0" rtl="0">
              <a:spcBef>
                <a:spcPts val="0"/>
              </a:spcBef>
              <a:buNone/>
            </a:pPr>
            <a:r>
              <a:rPr lang="en" sz="1800"/>
              <a:t>survival, and reproduction of other </a:t>
            </a:r>
          </a:p>
          <a:p>
            <a:pPr marL="914400" lvl="0" indent="0" rtl="0">
              <a:spcBef>
                <a:spcPts val="0"/>
              </a:spcBef>
              <a:buNone/>
            </a:pPr>
            <a:r>
              <a:rPr lang="en" sz="1800">
                <a:solidFill>
                  <a:srgbClr val="000000"/>
                </a:solidFill>
              </a:rPr>
              <a:t>organisms</a:t>
            </a:r>
          </a:p>
          <a:p>
            <a:pPr marL="0" indent="0" rtl="0">
              <a:spcBef>
                <a:spcPts val="0"/>
              </a:spcBef>
              <a:buNone/>
            </a:pPr>
            <a:endParaRPr sz="1800"/>
          </a:p>
          <a:p>
            <a:pPr marL="0" indent="0" rtl="0">
              <a:spcBef>
                <a:spcPts val="0"/>
              </a:spcBef>
              <a:buNone/>
            </a:pPr>
            <a:r>
              <a:rPr lang="en" sz="1800" u="sng"/>
              <a:t>Spotted knapweed</a:t>
            </a:r>
            <a:r>
              <a:rPr lang="en" sz="1800"/>
              <a:t>-secrets phytotoxic chemicals into </a:t>
            </a:r>
          </a:p>
          <a:p>
            <a:pPr marL="0" lvl="0" indent="0" rtl="0">
              <a:spcBef>
                <a:spcPts val="0"/>
              </a:spcBef>
              <a:buNone/>
            </a:pPr>
            <a:r>
              <a:rPr lang="en" sz="1800"/>
              <a:t>the soil which inhibit the growth of other plants. </a:t>
            </a:r>
          </a:p>
        </p:txBody>
      </p:sp>
      <p:pic>
        <p:nvPicPr>
          <p:cNvPr id="169" name="Shape 169"/>
          <p:cNvPicPr preferRelativeResize="0"/>
          <p:nvPr/>
        </p:nvPicPr>
        <p:blipFill rotWithShape="1">
          <a:blip r:embed="rId3">
            <a:alphaModFix/>
          </a:blip>
          <a:srcRect l="12192" t="14067" r="13870" b="13568"/>
          <a:stretch/>
        </p:blipFill>
        <p:spPr>
          <a:xfrm>
            <a:off x="5829975" y="1624849"/>
            <a:ext cx="3314024" cy="2583300"/>
          </a:xfrm>
          <a:prstGeom prst="rect">
            <a:avLst/>
          </a:prstGeom>
          <a:noFill/>
          <a:ln>
            <a:noFill/>
          </a:ln>
        </p:spPr>
      </p:pic>
      <p:sp>
        <p:nvSpPr>
          <p:cNvPr id="170" name="Shape 170"/>
          <p:cNvSpPr txBox="1"/>
          <p:nvPr/>
        </p:nvSpPr>
        <p:spPr>
          <a:xfrm>
            <a:off x="6482300" y="4711650"/>
            <a:ext cx="2503500" cy="214200"/>
          </a:xfrm>
          <a:prstGeom prst="rect">
            <a:avLst/>
          </a:prstGeom>
          <a:noFill/>
          <a:ln>
            <a:noFill/>
          </a:ln>
        </p:spPr>
        <p:txBody>
          <a:bodyPr lIns="91425" tIns="91425" rIns="91425" bIns="91425" anchor="ctr" anchorCtr="0">
            <a:noAutofit/>
          </a:bodyPr>
          <a:lstStyle/>
          <a:p>
            <a:pPr lvl="0" rtl="0">
              <a:spcBef>
                <a:spcPts val="0"/>
              </a:spcBef>
              <a:buNone/>
            </a:pPr>
            <a:r>
              <a:rPr lang="en" sz="1000"/>
              <a:t>http://extension.missouri.edu/webster/spotted-knapweed.aspx</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
                                            <p:txEl>
                                              <p:pRg st="0" end="0"/>
                                            </p:txEl>
                                          </p:spTgt>
                                        </p:tgtEl>
                                        <p:attrNameLst>
                                          <p:attrName>style.visibility</p:attrName>
                                        </p:attrNameLst>
                                      </p:cBhvr>
                                      <p:to>
                                        <p:strVal val="visible"/>
                                      </p:to>
                                    </p:set>
                                    <p:animEffect transition="in" filter="fade">
                                      <p:cBhvr>
                                        <p:cTn id="7" dur="1000"/>
                                        <p:tgtEl>
                                          <p:spTgt spid="1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
                                            <p:txEl>
                                              <p:pRg st="1" end="1"/>
                                            </p:txEl>
                                          </p:spTgt>
                                        </p:tgtEl>
                                        <p:attrNameLst>
                                          <p:attrName>style.visibility</p:attrName>
                                        </p:attrNameLst>
                                      </p:cBhvr>
                                      <p:to>
                                        <p:strVal val="visible"/>
                                      </p:to>
                                    </p:set>
                                    <p:animEffect transition="in" filter="fade">
                                      <p:cBhvr>
                                        <p:cTn id="12" dur="1000"/>
                                        <p:tgtEl>
                                          <p:spTgt spid="1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8">
                                            <p:txEl>
                                              <p:pRg st="2" end="2"/>
                                            </p:txEl>
                                          </p:spTgt>
                                        </p:tgtEl>
                                        <p:attrNameLst>
                                          <p:attrName>style.visibility</p:attrName>
                                        </p:attrNameLst>
                                      </p:cBhvr>
                                      <p:to>
                                        <p:strVal val="visible"/>
                                      </p:to>
                                    </p:set>
                                    <p:animEffect transition="in" filter="fade">
                                      <p:cBhvr>
                                        <p:cTn id="17" dur="1000"/>
                                        <p:tgtEl>
                                          <p:spTgt spid="1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8">
                                            <p:txEl>
                                              <p:pRg st="3" end="3"/>
                                            </p:txEl>
                                          </p:spTgt>
                                        </p:tgtEl>
                                        <p:attrNameLst>
                                          <p:attrName>style.visibility</p:attrName>
                                        </p:attrNameLst>
                                      </p:cBhvr>
                                      <p:to>
                                        <p:strVal val="visible"/>
                                      </p:to>
                                    </p:set>
                                    <p:animEffect transition="in" filter="fade">
                                      <p:cBhvr>
                                        <p:cTn id="22" dur="1000"/>
                                        <p:tgtEl>
                                          <p:spTgt spid="16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8">
                                            <p:txEl>
                                              <p:pRg st="4" end="4"/>
                                            </p:txEl>
                                          </p:spTgt>
                                        </p:tgtEl>
                                        <p:attrNameLst>
                                          <p:attrName>style.visibility</p:attrName>
                                        </p:attrNameLst>
                                      </p:cBhvr>
                                      <p:to>
                                        <p:strVal val="visible"/>
                                      </p:to>
                                    </p:set>
                                    <p:animEffect transition="in" filter="fade">
                                      <p:cBhvr>
                                        <p:cTn id="27" dur="1000"/>
                                        <p:tgtEl>
                                          <p:spTgt spid="16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8">
                                            <p:txEl>
                                              <p:pRg st="5" end="5"/>
                                            </p:txEl>
                                          </p:spTgt>
                                        </p:tgtEl>
                                        <p:attrNameLst>
                                          <p:attrName>style.visibility</p:attrName>
                                        </p:attrNameLst>
                                      </p:cBhvr>
                                      <p:to>
                                        <p:strVal val="visible"/>
                                      </p:to>
                                    </p:set>
                                    <p:animEffect transition="in" filter="fade">
                                      <p:cBhvr>
                                        <p:cTn id="32" dur="1000"/>
                                        <p:tgtEl>
                                          <p:spTgt spid="16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8">
                                            <p:txEl>
                                              <p:pRg st="6" end="6"/>
                                            </p:txEl>
                                          </p:spTgt>
                                        </p:tgtEl>
                                        <p:attrNameLst>
                                          <p:attrName>style.visibility</p:attrName>
                                        </p:attrNameLst>
                                      </p:cBhvr>
                                      <p:to>
                                        <p:strVal val="visible"/>
                                      </p:to>
                                    </p:set>
                                    <p:animEffect transition="in" filter="fade">
                                      <p:cBhvr>
                                        <p:cTn id="37" dur="1000"/>
                                        <p:tgtEl>
                                          <p:spTgt spid="16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8">
                                            <p:txEl>
                                              <p:pRg st="7" end="7"/>
                                            </p:txEl>
                                          </p:spTgt>
                                        </p:tgtEl>
                                        <p:attrNameLst>
                                          <p:attrName>style.visibility</p:attrName>
                                        </p:attrNameLst>
                                      </p:cBhvr>
                                      <p:to>
                                        <p:strVal val="visible"/>
                                      </p:to>
                                    </p:set>
                                    <p:animEffect transition="in" filter="fade">
                                      <p:cBhvr>
                                        <p:cTn id="42" dur="1000"/>
                                        <p:tgtEl>
                                          <p:spTgt spid="16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8">
                                            <p:txEl>
                                              <p:pRg st="8" end="8"/>
                                            </p:txEl>
                                          </p:spTgt>
                                        </p:tgtEl>
                                        <p:attrNameLst>
                                          <p:attrName>style.visibility</p:attrName>
                                        </p:attrNameLst>
                                      </p:cBhvr>
                                      <p:to>
                                        <p:strVal val="visible"/>
                                      </p:to>
                                    </p:set>
                                    <p:animEffect transition="in" filter="fade">
                                      <p:cBhvr>
                                        <p:cTn id="47" dur="1000"/>
                                        <p:tgtEl>
                                          <p:spTgt spid="1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503425" y="110328"/>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a:t>
            </a:r>
          </a:p>
        </p:txBody>
      </p:sp>
      <p:sp>
        <p:nvSpPr>
          <p:cNvPr id="176" name="Shape 176"/>
          <p:cNvSpPr txBox="1">
            <a:spLocks noGrp="1"/>
          </p:cNvSpPr>
          <p:nvPr>
            <p:ph type="body" idx="1"/>
          </p:nvPr>
        </p:nvSpPr>
        <p:spPr>
          <a:xfrm>
            <a:off x="160200" y="1160450"/>
            <a:ext cx="4161900"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Review time </a:t>
            </a:r>
          </a:p>
          <a:p>
            <a:pPr marL="457200" indent="0" rtl="0">
              <a:spcBef>
                <a:spcPts val="0"/>
              </a:spcBef>
              <a:buNone/>
            </a:pPr>
            <a:r>
              <a:rPr lang="en" sz="2000"/>
              <a:t>Your task is to match the following adaptations </a:t>
            </a:r>
          </a:p>
          <a:p>
            <a:pPr marL="457200" indent="0" rtl="0">
              <a:spcBef>
                <a:spcPts val="0"/>
              </a:spcBef>
              <a:buNone/>
            </a:pPr>
            <a:r>
              <a:rPr lang="en" sz="2000"/>
              <a:t>that feral hogs have to </a:t>
            </a:r>
          </a:p>
          <a:p>
            <a:pPr marL="457200" lvl="0" indent="0" rtl="0">
              <a:spcBef>
                <a:spcPts val="0"/>
              </a:spcBef>
              <a:buNone/>
            </a:pPr>
            <a:r>
              <a:rPr lang="en" sz="2000"/>
              <a:t>the three types of adaptations</a:t>
            </a:r>
          </a:p>
          <a:p>
            <a:pPr marL="0" lvl="0" indent="0" rtl="0">
              <a:spcBef>
                <a:spcPts val="0"/>
              </a:spcBef>
              <a:buNone/>
            </a:pPr>
            <a:endParaRPr sz="2000"/>
          </a:p>
        </p:txBody>
      </p:sp>
      <p:pic>
        <p:nvPicPr>
          <p:cNvPr id="177" name="Shape 177"/>
          <p:cNvPicPr preferRelativeResize="0"/>
          <p:nvPr/>
        </p:nvPicPr>
        <p:blipFill>
          <a:blip r:embed="rId3">
            <a:alphaModFix/>
          </a:blip>
          <a:stretch>
            <a:fillRect/>
          </a:stretch>
        </p:blipFill>
        <p:spPr>
          <a:xfrm>
            <a:off x="4188025" y="1032625"/>
            <a:ext cx="4767574" cy="3596975"/>
          </a:xfrm>
          <a:prstGeom prst="rect">
            <a:avLst/>
          </a:prstGeom>
          <a:noFill/>
          <a:ln>
            <a:noFill/>
          </a:ln>
        </p:spPr>
      </p:pic>
      <p:sp>
        <p:nvSpPr>
          <p:cNvPr id="178" name="Shape 178"/>
          <p:cNvSpPr txBox="1"/>
          <p:nvPr/>
        </p:nvSpPr>
        <p:spPr>
          <a:xfrm>
            <a:off x="4863850" y="4526975"/>
            <a:ext cx="3955800" cy="257399"/>
          </a:xfrm>
          <a:prstGeom prst="rect">
            <a:avLst/>
          </a:prstGeom>
          <a:noFill/>
          <a:ln>
            <a:noFill/>
          </a:ln>
        </p:spPr>
        <p:txBody>
          <a:bodyPr lIns="91425" tIns="91425" rIns="91425" bIns="91425" anchor="ctr" anchorCtr="0">
            <a:noAutofit/>
          </a:bodyPr>
          <a:lstStyle/>
          <a:p>
            <a:pPr lvl="0" rtl="0">
              <a:spcBef>
                <a:spcPts val="0"/>
              </a:spcBef>
              <a:buNone/>
            </a:pPr>
            <a:r>
              <a:rPr lang="en"/>
              <a:t>http://www.konaearth.com/Life/2005/050702/</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animEffect transition="in" filter="fade">
                                      <p:cBhvr>
                                        <p:cTn id="7" dur="1000"/>
                                        <p:tgtEl>
                                          <p:spTgt spid="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
                                            <p:txEl>
                                              <p:pRg st="1" end="1"/>
                                            </p:txEl>
                                          </p:spTgt>
                                        </p:tgtEl>
                                        <p:attrNameLst>
                                          <p:attrName>style.visibility</p:attrName>
                                        </p:attrNameLst>
                                      </p:cBhvr>
                                      <p:to>
                                        <p:strVal val="visible"/>
                                      </p:to>
                                    </p:set>
                                    <p:animEffect transition="in" filter="fade">
                                      <p:cBhvr>
                                        <p:cTn id="12" dur="1000"/>
                                        <p:tgtEl>
                                          <p:spTgt spid="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
                                            <p:txEl>
                                              <p:pRg st="2" end="2"/>
                                            </p:txEl>
                                          </p:spTgt>
                                        </p:tgtEl>
                                        <p:attrNameLst>
                                          <p:attrName>style.visibility</p:attrName>
                                        </p:attrNameLst>
                                      </p:cBhvr>
                                      <p:to>
                                        <p:strVal val="visible"/>
                                      </p:to>
                                    </p:set>
                                    <p:animEffect transition="in" filter="fade">
                                      <p:cBhvr>
                                        <p:cTn id="17" dur="1000"/>
                                        <p:tgtEl>
                                          <p:spTgt spid="1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xEl>
                                              <p:pRg st="3" end="3"/>
                                            </p:txEl>
                                          </p:spTgt>
                                        </p:tgtEl>
                                        <p:attrNameLst>
                                          <p:attrName>style.visibility</p:attrName>
                                        </p:attrNameLst>
                                      </p:cBhvr>
                                      <p:to>
                                        <p:strVal val="visible"/>
                                      </p:to>
                                    </p:set>
                                    <p:animEffect transition="in" filter="fade">
                                      <p:cBhvr>
                                        <p:cTn id="22" dur="1000"/>
                                        <p:tgtEl>
                                          <p:spTgt spid="1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
                                            <p:txEl>
                                              <p:pRg st="4" end="4"/>
                                            </p:txEl>
                                          </p:spTgt>
                                        </p:tgtEl>
                                        <p:attrNameLst>
                                          <p:attrName>style.visibility</p:attrName>
                                        </p:attrNameLst>
                                      </p:cBhvr>
                                      <p:to>
                                        <p:strVal val="visible"/>
                                      </p:to>
                                    </p:set>
                                    <p:animEffect transition="in" filter="fade">
                                      <p:cBhvr>
                                        <p:cTn id="27" dur="1000"/>
                                        <p:tgtEl>
                                          <p:spTgt spid="1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ctrTitle"/>
          </p:nvPr>
        </p:nvSpPr>
        <p:spPr>
          <a:xfrm>
            <a:off x="341100" y="204519"/>
            <a:ext cx="7772400" cy="293099"/>
          </a:xfrm>
          <a:prstGeom prst="rect">
            <a:avLst/>
          </a:prstGeom>
        </p:spPr>
        <p:txBody>
          <a:bodyPr lIns="91425" tIns="91425" rIns="91425" bIns="91425" anchor="b" anchorCtr="0">
            <a:noAutofit/>
          </a:bodyPr>
          <a:lstStyle/>
          <a:p>
            <a:pPr lvl="0" rtl="0">
              <a:spcBef>
                <a:spcPts val="0"/>
              </a:spcBef>
              <a:buNone/>
            </a:pPr>
            <a:r>
              <a:rPr lang="en" sz="2400" b="0"/>
              <a:t>Video of 5 Extremely Invasive Species </a:t>
            </a:r>
          </a:p>
        </p:txBody>
      </p:sp>
      <p:sp>
        <p:nvSpPr>
          <p:cNvPr id="37" name="Shape 37">
            <a:hlinkClick r:id="rId3"/>
          </p:cNvPr>
          <p:cNvSpPr/>
          <p:nvPr/>
        </p:nvSpPr>
        <p:spPr>
          <a:xfrm>
            <a:off x="1073325" y="57200"/>
            <a:ext cx="6690549" cy="5086299"/>
          </a:xfrm>
          <a:prstGeom prst="rect">
            <a:avLst/>
          </a:prstGeom>
          <a:blipFill>
            <a:blip r:embed="rId4">
              <a:alphaModFix/>
            </a:blip>
            <a:stretch>
              <a:fillRect/>
            </a:stretch>
          </a:blipFill>
          <a:ln>
            <a:noFill/>
          </a:ln>
        </p:spPr>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520600" y="-181471"/>
            <a:ext cx="8229600" cy="857400"/>
          </a:xfrm>
          <a:prstGeom prst="rect">
            <a:avLst/>
          </a:prstGeom>
        </p:spPr>
        <p:txBody>
          <a:bodyPr lIns="91425" tIns="91425" rIns="91425" bIns="91425" anchor="b" anchorCtr="0">
            <a:noAutofit/>
          </a:bodyPr>
          <a:lstStyle/>
          <a:p>
            <a:pPr lvl="0" rtl="0">
              <a:spcBef>
                <a:spcPts val="0"/>
              </a:spcBef>
              <a:buNone/>
            </a:pPr>
            <a:r>
              <a:rPr lang="en"/>
              <a:t>Define three types of adaptations</a:t>
            </a:r>
          </a:p>
        </p:txBody>
      </p:sp>
      <p:sp>
        <p:nvSpPr>
          <p:cNvPr id="184" name="Shape 184"/>
          <p:cNvSpPr txBox="1">
            <a:spLocks noGrp="1"/>
          </p:cNvSpPr>
          <p:nvPr>
            <p:ph type="body" idx="1"/>
          </p:nvPr>
        </p:nvSpPr>
        <p:spPr>
          <a:xfrm>
            <a:off x="203700" y="554425"/>
            <a:ext cx="7890000" cy="2140200"/>
          </a:xfrm>
          <a:prstGeom prst="rect">
            <a:avLst/>
          </a:prstGeom>
          <a:solidFill>
            <a:schemeClr val="lt1"/>
          </a:solidFill>
        </p:spPr>
        <p:txBody>
          <a:bodyPr lIns="91425" tIns="91425" rIns="91425" bIns="91425" anchor="t" anchorCtr="0">
            <a:noAutofit/>
          </a:bodyPr>
          <a:lstStyle/>
          <a:p>
            <a:pPr marL="457200" marR="0" lvl="0" indent="-419100" algn="l" rtl="0">
              <a:lnSpc>
                <a:spcPct val="100000"/>
              </a:lnSpc>
              <a:spcBef>
                <a:spcPts val="600"/>
              </a:spcBef>
              <a:spcAft>
                <a:spcPts val="0"/>
              </a:spcAft>
              <a:buClr>
                <a:schemeClr val="dk1"/>
              </a:buClr>
              <a:buSzPct val="125000"/>
              <a:buFont typeface="Arial"/>
              <a:buChar char="●"/>
            </a:pPr>
            <a:r>
              <a:rPr lang="en" sz="2400" u="sng"/>
              <a:t>Morphological</a:t>
            </a:r>
            <a:r>
              <a:rPr lang="en" sz="2400"/>
              <a:t>: Use senses to find food and shelter &amp; evade predators. </a:t>
            </a:r>
          </a:p>
          <a:p>
            <a:pPr marL="457200" marR="0" lvl="0" indent="-381000" algn="l" rtl="0">
              <a:lnSpc>
                <a:spcPct val="100000"/>
              </a:lnSpc>
              <a:spcBef>
                <a:spcPts val="600"/>
              </a:spcBef>
              <a:spcAft>
                <a:spcPts val="0"/>
              </a:spcAft>
              <a:buClr>
                <a:schemeClr val="dk1"/>
              </a:buClr>
              <a:buSzPct val="100000"/>
              <a:buFont typeface="Arial"/>
              <a:buChar char="●"/>
            </a:pPr>
            <a:r>
              <a:rPr lang="en" sz="2400" u="sng"/>
              <a:t>Behavioral</a:t>
            </a:r>
            <a:r>
              <a:rPr lang="en" sz="2400"/>
              <a:t>: They are omnivorous to increase the foods for their diet in the wild.</a:t>
            </a:r>
          </a:p>
          <a:p>
            <a:pPr marL="457200" marR="0" lvl="0" indent="-419100" algn="l" rtl="0">
              <a:lnSpc>
                <a:spcPct val="100000"/>
              </a:lnSpc>
              <a:spcBef>
                <a:spcPts val="600"/>
              </a:spcBef>
              <a:spcAft>
                <a:spcPts val="0"/>
              </a:spcAft>
              <a:buClr>
                <a:schemeClr val="dk1"/>
              </a:buClr>
              <a:buSzPct val="125000"/>
              <a:buFont typeface="Arial"/>
              <a:buChar char="●"/>
            </a:pPr>
            <a:r>
              <a:rPr lang="en" sz="2400" u="sng"/>
              <a:t>Physiological</a:t>
            </a:r>
            <a:r>
              <a:rPr lang="en" sz="2400"/>
              <a:t>: Domestic hogs develop into feral hogs within 1-3 generations breeding in the wild.  Within 1 generation they grow coarse body hair.</a:t>
            </a:r>
          </a:p>
          <a:p>
            <a:pPr lvl="0" rtl="0">
              <a:lnSpc>
                <a:spcPct val="100000"/>
              </a:lnSpc>
              <a:spcBef>
                <a:spcPts val="0"/>
              </a:spcBef>
              <a:buNone/>
            </a:pPr>
            <a:r>
              <a:rPr lang="en"/>
              <a:t>  </a:t>
            </a:r>
          </a:p>
        </p:txBody>
      </p:sp>
      <p:pic>
        <p:nvPicPr>
          <p:cNvPr id="185" name="Shape 185"/>
          <p:cNvPicPr preferRelativeResize="0"/>
          <p:nvPr/>
        </p:nvPicPr>
        <p:blipFill>
          <a:blip r:embed="rId3">
            <a:alphaModFix/>
          </a:blip>
          <a:stretch>
            <a:fillRect/>
          </a:stretch>
        </p:blipFill>
        <p:spPr>
          <a:xfrm>
            <a:off x="6100300" y="3074975"/>
            <a:ext cx="3043700" cy="2068525"/>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
                                            <p:txEl>
                                              <p:pRg st="0" end="0"/>
                                            </p:txEl>
                                          </p:spTgt>
                                        </p:tgtEl>
                                        <p:attrNameLst>
                                          <p:attrName>style.visibility</p:attrName>
                                        </p:attrNameLst>
                                      </p:cBhvr>
                                      <p:to>
                                        <p:strVal val="visible"/>
                                      </p:to>
                                    </p:set>
                                    <p:animEffect transition="in" filter="fade">
                                      <p:cBhvr>
                                        <p:cTn id="7" dur="1000"/>
                                        <p:tgtEl>
                                          <p:spTgt spid="1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
                                            <p:txEl>
                                              <p:pRg st="1" end="1"/>
                                            </p:txEl>
                                          </p:spTgt>
                                        </p:tgtEl>
                                        <p:attrNameLst>
                                          <p:attrName>style.visibility</p:attrName>
                                        </p:attrNameLst>
                                      </p:cBhvr>
                                      <p:to>
                                        <p:strVal val="visible"/>
                                      </p:to>
                                    </p:set>
                                    <p:animEffect transition="in" filter="fade">
                                      <p:cBhvr>
                                        <p:cTn id="12" dur="1000"/>
                                        <p:tgtEl>
                                          <p:spTgt spid="1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4">
                                            <p:txEl>
                                              <p:pRg st="2" end="2"/>
                                            </p:txEl>
                                          </p:spTgt>
                                        </p:tgtEl>
                                        <p:attrNameLst>
                                          <p:attrName>style.visibility</p:attrName>
                                        </p:attrNameLst>
                                      </p:cBhvr>
                                      <p:to>
                                        <p:strVal val="visible"/>
                                      </p:to>
                                    </p:set>
                                    <p:animEffect transition="in" filter="fade">
                                      <p:cBhvr>
                                        <p:cTn id="17" dur="1000"/>
                                        <p:tgtEl>
                                          <p:spTgt spid="18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
                                            <p:txEl>
                                              <p:pRg st="3" end="3"/>
                                            </p:txEl>
                                          </p:spTgt>
                                        </p:tgtEl>
                                        <p:attrNameLst>
                                          <p:attrName>style.visibility</p:attrName>
                                        </p:attrNameLst>
                                      </p:cBhvr>
                                      <p:to>
                                        <p:strVal val="visible"/>
                                      </p:to>
                                    </p:set>
                                    <p:animEffect transition="in" filter="fade">
                                      <p:cBhvr>
                                        <p:cTn id="22" dur="1000"/>
                                        <p:tgtEl>
                                          <p:spTgt spid="1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191" name="Shape 19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 </a:t>
            </a:r>
          </a:p>
          <a:p>
            <a:pPr lvl="0" rtl="0">
              <a:spcBef>
                <a:spcPts val="0"/>
              </a:spcBef>
              <a:buNone/>
            </a:pPr>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sz="3000" b="0"/>
              <a:t>Research invasive species adaptations</a:t>
            </a:r>
          </a:p>
        </p:txBody>
      </p:sp>
      <p:sp>
        <p:nvSpPr>
          <p:cNvPr id="197" name="Shape 197"/>
          <p:cNvSpPr txBox="1">
            <a:spLocks noGrp="1"/>
          </p:cNvSpPr>
          <p:nvPr>
            <p:ph type="body" idx="1"/>
          </p:nvPr>
        </p:nvSpPr>
        <p:spPr>
          <a:xfrm>
            <a:off x="80100" y="1200150"/>
            <a:ext cx="50784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Invasive Species - </a:t>
            </a:r>
            <a:r>
              <a:rPr lang="en" sz="1800"/>
              <a:t>species that are </a:t>
            </a:r>
            <a:r>
              <a:rPr lang="en" sz="1800">
                <a:latin typeface="Verdana"/>
                <a:ea typeface="Verdana"/>
                <a:cs typeface="Verdana"/>
                <a:sym typeface="Verdana"/>
              </a:rPr>
              <a:t>non-native to the ecosystem under consideration and whose introduction causes harm to the economy, environment, or human health</a:t>
            </a:r>
          </a:p>
          <a:p>
            <a:pPr marL="1371600" lvl="2" indent="-342900" rtl="0">
              <a:spcBef>
                <a:spcPts val="0"/>
              </a:spcBef>
              <a:buClr>
                <a:schemeClr val="dk1"/>
              </a:buClr>
              <a:buSzPct val="100000"/>
              <a:buFont typeface="Wingdings"/>
              <a:buChar char="§"/>
            </a:pPr>
            <a:r>
              <a:rPr lang="en" sz="1800"/>
              <a:t>Snakehead </a:t>
            </a:r>
          </a:p>
          <a:p>
            <a:pPr marL="1371600" lvl="2" indent="-342900" rtl="0">
              <a:spcBef>
                <a:spcPts val="0"/>
              </a:spcBef>
              <a:buClr>
                <a:schemeClr val="dk1"/>
              </a:buClr>
              <a:buSzPct val="100000"/>
              <a:buFont typeface="Wingdings"/>
              <a:buChar char="§"/>
            </a:pPr>
            <a:r>
              <a:rPr lang="en" sz="1800"/>
              <a:t>Silver Carp</a:t>
            </a:r>
          </a:p>
          <a:p>
            <a:pPr marL="1371600" lvl="2" indent="-342900" rtl="0">
              <a:spcBef>
                <a:spcPts val="0"/>
              </a:spcBef>
              <a:buClr>
                <a:schemeClr val="dk1"/>
              </a:buClr>
              <a:buSzPct val="100000"/>
              <a:buFont typeface="Wingdings"/>
              <a:buChar char="§"/>
            </a:pPr>
            <a:r>
              <a:rPr lang="en" sz="1800"/>
              <a:t>Feral Hogs </a:t>
            </a:r>
          </a:p>
          <a:p>
            <a:pPr marL="1371600" lvl="2" indent="-342900" rtl="0">
              <a:spcBef>
                <a:spcPts val="0"/>
              </a:spcBef>
              <a:buClr>
                <a:schemeClr val="dk1"/>
              </a:buClr>
              <a:buSzPct val="100000"/>
              <a:buFont typeface="Wingdings"/>
              <a:buChar char="§"/>
            </a:pPr>
            <a:r>
              <a:rPr lang="en" sz="1800"/>
              <a:t>Spotted Knapweed</a:t>
            </a:r>
          </a:p>
          <a:p>
            <a:pPr marL="1371600" lvl="2" indent="-342900" rtl="0">
              <a:spcBef>
                <a:spcPts val="0"/>
              </a:spcBef>
              <a:buClr>
                <a:schemeClr val="dk1"/>
              </a:buClr>
              <a:buSzPct val="100000"/>
              <a:buFont typeface="Wingdings"/>
              <a:buChar char="§"/>
            </a:pPr>
            <a:r>
              <a:rPr lang="en" sz="1800"/>
              <a:t>Cane Toad </a:t>
            </a:r>
          </a:p>
        </p:txBody>
      </p:sp>
      <p:pic>
        <p:nvPicPr>
          <p:cNvPr id="198" name="Shape 198"/>
          <p:cNvPicPr preferRelativeResize="0"/>
          <p:nvPr/>
        </p:nvPicPr>
        <p:blipFill>
          <a:blip r:embed="rId3">
            <a:alphaModFix/>
          </a:blip>
          <a:stretch>
            <a:fillRect/>
          </a:stretch>
        </p:blipFill>
        <p:spPr>
          <a:xfrm>
            <a:off x="7039025" y="921050"/>
            <a:ext cx="2004299" cy="1680425"/>
          </a:xfrm>
          <a:prstGeom prst="rect">
            <a:avLst/>
          </a:prstGeom>
          <a:noFill/>
          <a:ln>
            <a:noFill/>
          </a:ln>
        </p:spPr>
      </p:pic>
      <p:pic>
        <p:nvPicPr>
          <p:cNvPr id="199" name="Shape 199"/>
          <p:cNvPicPr preferRelativeResize="0"/>
          <p:nvPr/>
        </p:nvPicPr>
        <p:blipFill>
          <a:blip r:embed="rId4">
            <a:alphaModFix/>
          </a:blip>
          <a:stretch>
            <a:fillRect/>
          </a:stretch>
        </p:blipFill>
        <p:spPr>
          <a:xfrm>
            <a:off x="7039025" y="2601475"/>
            <a:ext cx="2004299" cy="1680432"/>
          </a:xfrm>
          <a:prstGeom prst="rect">
            <a:avLst/>
          </a:prstGeom>
          <a:noFill/>
          <a:ln>
            <a:noFill/>
          </a:ln>
        </p:spPr>
      </p:pic>
      <p:sp>
        <p:nvSpPr>
          <p:cNvPr id="200" name="Shape 200"/>
          <p:cNvSpPr txBox="1"/>
          <p:nvPr/>
        </p:nvSpPr>
        <p:spPr>
          <a:xfrm>
            <a:off x="7302425" y="4281900"/>
            <a:ext cx="1477500" cy="226799"/>
          </a:xfrm>
          <a:prstGeom prst="rect">
            <a:avLst/>
          </a:prstGeom>
          <a:noFill/>
          <a:ln>
            <a:noFill/>
          </a:ln>
        </p:spPr>
        <p:txBody>
          <a:bodyPr lIns="91425" tIns="91425" rIns="91425" bIns="91425" anchor="ctr" anchorCtr="0">
            <a:noAutofit/>
          </a:bodyPr>
          <a:lstStyle/>
          <a:p>
            <a:pPr lvl="0" rtl="0">
              <a:spcBef>
                <a:spcPts val="0"/>
              </a:spcBef>
              <a:buNone/>
            </a:pPr>
            <a:r>
              <a:rPr lang="en" sz="1000"/>
              <a:t>http://neinvasives.com/</a:t>
            </a:r>
          </a:p>
        </p:txBody>
      </p:sp>
      <p:pic>
        <p:nvPicPr>
          <p:cNvPr id="201" name="Shape 201"/>
          <p:cNvPicPr preferRelativeResize="0"/>
          <p:nvPr/>
        </p:nvPicPr>
        <p:blipFill>
          <a:blip r:embed="rId5">
            <a:alphaModFix/>
          </a:blip>
          <a:stretch>
            <a:fillRect/>
          </a:stretch>
        </p:blipFill>
        <p:spPr>
          <a:xfrm>
            <a:off x="5158399" y="1655274"/>
            <a:ext cx="1880625" cy="1410475"/>
          </a:xfrm>
          <a:prstGeom prst="rect">
            <a:avLst/>
          </a:prstGeom>
          <a:noFill/>
          <a:ln>
            <a:noFill/>
          </a:ln>
        </p:spPr>
      </p:pic>
      <p:sp>
        <p:nvSpPr>
          <p:cNvPr id="202" name="Shape 202"/>
          <p:cNvSpPr txBox="1"/>
          <p:nvPr/>
        </p:nvSpPr>
        <p:spPr>
          <a:xfrm>
            <a:off x="5158399" y="3193371"/>
            <a:ext cx="1880700" cy="440399"/>
          </a:xfrm>
          <a:prstGeom prst="rect">
            <a:avLst/>
          </a:prstGeom>
          <a:noFill/>
          <a:ln>
            <a:noFill/>
          </a:ln>
        </p:spPr>
        <p:txBody>
          <a:bodyPr lIns="91425" tIns="91425" rIns="91425" bIns="91425" anchor="ctr" anchorCtr="0">
            <a:noAutofit/>
          </a:bodyPr>
          <a:lstStyle/>
          <a:p>
            <a:pPr lvl="0" rtl="0">
              <a:spcBef>
                <a:spcPts val="0"/>
              </a:spcBef>
              <a:buNone/>
            </a:pPr>
            <a:r>
              <a:rPr lang="en" sz="1000" dirty="0"/>
              <a:t>http://www.richard-seaman.com/Wallpaper/Nature/Amphibians/MarineToad09.jpg</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title"/>
          </p:nvPr>
        </p:nvSpPr>
        <p:spPr>
          <a:xfrm>
            <a:off x="457200" y="469576"/>
            <a:ext cx="8229600" cy="509099"/>
          </a:xfrm>
          <a:prstGeom prst="rect">
            <a:avLst/>
          </a:prstGeom>
        </p:spPr>
        <p:txBody>
          <a:bodyPr lIns="91425" tIns="91425" rIns="91425" bIns="91425" anchor="b" anchorCtr="0">
            <a:noAutofit/>
          </a:bodyPr>
          <a:lstStyle/>
          <a:p>
            <a:pPr lvl="0" rtl="0">
              <a:spcBef>
                <a:spcPts val="0"/>
              </a:spcBef>
              <a:buNone/>
            </a:pPr>
            <a:r>
              <a:rPr lang="en" sz="3000" b="0"/>
              <a:t>Research invasive species adaptations</a:t>
            </a:r>
          </a:p>
        </p:txBody>
      </p:sp>
      <p:sp>
        <p:nvSpPr>
          <p:cNvPr id="208" name="Shape 208"/>
          <p:cNvSpPr txBox="1">
            <a:spLocks noGrp="1"/>
          </p:cNvSpPr>
          <p:nvPr>
            <p:ph type="body" idx="1"/>
          </p:nvPr>
        </p:nvSpPr>
        <p:spPr>
          <a:xfrm>
            <a:off x="249600" y="978675"/>
            <a:ext cx="8894399" cy="3791400"/>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Char char="●"/>
            </a:pPr>
            <a:r>
              <a:rPr lang="en" sz="1800" dirty="0"/>
              <a:t>Break class into groups with 3 students in </a:t>
            </a:r>
            <a:r>
              <a:rPr lang="en" sz="1800" dirty="0" smtClean="0"/>
              <a:t>each</a:t>
            </a:r>
          </a:p>
          <a:p>
            <a:pPr marL="114300" lvl="0" rtl="0">
              <a:spcBef>
                <a:spcPts val="0"/>
              </a:spcBef>
              <a:buClr>
                <a:schemeClr val="dk1"/>
              </a:buClr>
              <a:buSzPct val="100000"/>
            </a:pPr>
            <a:endParaRPr lang="en" sz="1800" dirty="0"/>
          </a:p>
          <a:p>
            <a:pPr marL="457200" lvl="0" indent="-342900" rtl="0">
              <a:spcBef>
                <a:spcPts val="0"/>
              </a:spcBef>
              <a:buClr>
                <a:schemeClr val="dk1"/>
              </a:buClr>
              <a:buSzPct val="100000"/>
              <a:buFont typeface="Arial"/>
              <a:buChar char="●"/>
            </a:pPr>
            <a:r>
              <a:rPr lang="en" sz="1800" dirty="0" smtClean="0"/>
              <a:t>Give each group one  of the species handouts</a:t>
            </a:r>
            <a:endParaRPr lang="en" sz="1800" dirty="0"/>
          </a:p>
          <a:p>
            <a:pPr marL="914400" lvl="1" indent="-342900" rtl="0">
              <a:spcBef>
                <a:spcPts val="0"/>
              </a:spcBef>
              <a:buClr>
                <a:schemeClr val="dk1"/>
              </a:buClr>
              <a:buSzPct val="100000"/>
              <a:buFont typeface="Arial"/>
              <a:buChar char="○"/>
            </a:pPr>
            <a:r>
              <a:rPr lang="en" sz="1800" dirty="0"/>
              <a:t>Small Indian Mongoose</a:t>
            </a:r>
          </a:p>
          <a:p>
            <a:pPr marL="914400" lvl="1" indent="-342900" rtl="0">
              <a:spcBef>
                <a:spcPts val="0"/>
              </a:spcBef>
              <a:buClr>
                <a:schemeClr val="dk1"/>
              </a:buClr>
              <a:buSzPct val="100000"/>
              <a:buFont typeface="Arial"/>
              <a:buChar char="○"/>
            </a:pPr>
            <a:r>
              <a:rPr lang="en" sz="1800" dirty="0"/>
              <a:t>Asian Carp </a:t>
            </a:r>
          </a:p>
          <a:p>
            <a:pPr marL="914400" lvl="1" indent="-342900" rtl="0">
              <a:spcBef>
                <a:spcPts val="0"/>
              </a:spcBef>
              <a:buClr>
                <a:schemeClr val="dk1"/>
              </a:buClr>
              <a:buSzPct val="100000"/>
              <a:buFont typeface="Arial"/>
              <a:buChar char="○"/>
            </a:pPr>
            <a:r>
              <a:rPr lang="en" sz="1800" dirty="0"/>
              <a:t>Constrictors</a:t>
            </a:r>
          </a:p>
          <a:p>
            <a:pPr marL="914400" lvl="1" indent="-342900" rtl="0">
              <a:spcBef>
                <a:spcPts val="0"/>
              </a:spcBef>
              <a:buClr>
                <a:schemeClr val="dk1"/>
              </a:buClr>
              <a:buSzPct val="100000"/>
              <a:buFont typeface="Arial"/>
              <a:buChar char="○"/>
            </a:pPr>
            <a:r>
              <a:rPr lang="en" sz="1800" dirty="0"/>
              <a:t>Zebra Mussels</a:t>
            </a:r>
          </a:p>
          <a:p>
            <a:pPr marL="914400" lvl="1" indent="-342900" rtl="0">
              <a:spcBef>
                <a:spcPts val="0"/>
              </a:spcBef>
              <a:buClr>
                <a:schemeClr val="dk1"/>
              </a:buClr>
              <a:buSzPct val="100000"/>
              <a:buFont typeface="Arial"/>
              <a:buChar char="○"/>
            </a:pPr>
            <a:r>
              <a:rPr lang="en" sz="1800" dirty="0"/>
              <a:t>European </a:t>
            </a:r>
            <a:r>
              <a:rPr lang="en" sz="1800" dirty="0" smtClean="0"/>
              <a:t>Starlings</a:t>
            </a:r>
          </a:p>
          <a:p>
            <a:pPr marL="914400" lvl="1" indent="-342900" rtl="0">
              <a:spcBef>
                <a:spcPts val="0"/>
              </a:spcBef>
              <a:buClr>
                <a:schemeClr val="dk1"/>
              </a:buClr>
              <a:buSzPct val="100000"/>
              <a:buFont typeface="Arial"/>
              <a:buChar char="○"/>
            </a:pPr>
            <a:endParaRPr lang="en" sz="1800" dirty="0"/>
          </a:p>
          <a:p>
            <a:pPr marL="457200" lvl="0" indent="-342900" rtl="0">
              <a:spcBef>
                <a:spcPts val="0"/>
              </a:spcBef>
              <a:buClr>
                <a:schemeClr val="dk1"/>
              </a:buClr>
              <a:buSzPct val="100000"/>
              <a:buFont typeface="Arial"/>
              <a:buChar char="●"/>
            </a:pPr>
            <a:r>
              <a:rPr lang="en" sz="1800" dirty="0" smtClean="0"/>
              <a:t>Students answer 3 questions: </a:t>
            </a:r>
            <a:endParaRPr lang="en" sz="1400" u="sng" dirty="0">
              <a:solidFill>
                <a:srgbClr val="1155CC"/>
              </a:solidFill>
              <a:hlinkClick r:id="rId3"/>
            </a:endParaRPr>
          </a:p>
        </p:txBody>
      </p:sp>
      <p:sp>
        <p:nvSpPr>
          <p:cNvPr id="209" name="Shape 209"/>
          <p:cNvSpPr txBox="1"/>
          <p:nvPr/>
        </p:nvSpPr>
        <p:spPr>
          <a:xfrm>
            <a:off x="7186475" y="599500"/>
            <a:ext cx="1601400" cy="342300"/>
          </a:xfrm>
          <a:prstGeom prst="rect">
            <a:avLst/>
          </a:prstGeom>
          <a:noFill/>
          <a:ln>
            <a:noFill/>
          </a:ln>
        </p:spPr>
        <p:txBody>
          <a:bodyPr lIns="91425" tIns="91425" rIns="91425" bIns="91425" anchor="t" anchorCtr="0">
            <a:noAutofit/>
          </a:bodyPr>
          <a:lstStyle/>
          <a:p>
            <a:pPr>
              <a:spcBef>
                <a:spcPts val="0"/>
              </a:spcBef>
              <a:buNone/>
            </a:pPr>
            <a:endParaRPr/>
          </a:p>
        </p:txBody>
      </p:sp>
      <p:sp>
        <p:nvSpPr>
          <p:cNvPr id="210" name="Shape 210"/>
          <p:cNvSpPr txBox="1"/>
          <p:nvPr/>
        </p:nvSpPr>
        <p:spPr>
          <a:xfrm>
            <a:off x="5290800" y="1338900"/>
            <a:ext cx="3853199" cy="637500"/>
          </a:xfrm>
          <a:prstGeom prst="rect">
            <a:avLst/>
          </a:prstGeom>
          <a:noFill/>
          <a:ln>
            <a:noFill/>
          </a:ln>
        </p:spPr>
        <p:txBody>
          <a:bodyPr lIns="91425" tIns="91425" rIns="91425" bIns="91425" anchor="ctr" anchorCtr="0">
            <a:noAutofit/>
          </a:bodyPr>
          <a:lstStyle/>
          <a:p>
            <a:pPr lvl="0" rtl="0">
              <a:spcBef>
                <a:spcPts val="0"/>
              </a:spcBef>
              <a:buNone/>
            </a:pPr>
            <a:endParaRPr sz="120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
                                            <p:txEl>
                                              <p:pRg st="0" end="0"/>
                                            </p:txEl>
                                          </p:spTgt>
                                        </p:tgtEl>
                                        <p:attrNameLst>
                                          <p:attrName>style.visibility</p:attrName>
                                        </p:attrNameLst>
                                      </p:cBhvr>
                                      <p:to>
                                        <p:strVal val="visible"/>
                                      </p:to>
                                    </p:set>
                                    <p:animEffect transition="in" filter="fade">
                                      <p:cBhvr>
                                        <p:cTn id="7" dur="1000"/>
                                        <p:tgtEl>
                                          <p:spTgt spid="2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
                                            <p:txEl>
                                              <p:pRg st="2" end="2"/>
                                            </p:txEl>
                                          </p:spTgt>
                                        </p:tgtEl>
                                        <p:attrNameLst>
                                          <p:attrName>style.visibility</p:attrName>
                                        </p:attrNameLst>
                                      </p:cBhvr>
                                      <p:to>
                                        <p:strVal val="visible"/>
                                      </p:to>
                                    </p:set>
                                    <p:animEffect transition="in" filter="fade">
                                      <p:cBhvr>
                                        <p:cTn id="12" dur="1000"/>
                                        <p:tgtEl>
                                          <p:spTgt spid="2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
                                            <p:txEl>
                                              <p:pRg st="3" end="3"/>
                                            </p:txEl>
                                          </p:spTgt>
                                        </p:tgtEl>
                                        <p:attrNameLst>
                                          <p:attrName>style.visibility</p:attrName>
                                        </p:attrNameLst>
                                      </p:cBhvr>
                                      <p:to>
                                        <p:strVal val="visible"/>
                                      </p:to>
                                    </p:set>
                                    <p:animEffect transition="in" filter="fade">
                                      <p:cBhvr>
                                        <p:cTn id="17" dur="1000"/>
                                        <p:tgtEl>
                                          <p:spTgt spid="2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
                                            <p:txEl>
                                              <p:pRg st="4" end="4"/>
                                            </p:txEl>
                                          </p:spTgt>
                                        </p:tgtEl>
                                        <p:attrNameLst>
                                          <p:attrName>style.visibility</p:attrName>
                                        </p:attrNameLst>
                                      </p:cBhvr>
                                      <p:to>
                                        <p:strVal val="visible"/>
                                      </p:to>
                                    </p:set>
                                    <p:animEffect transition="in" filter="fade">
                                      <p:cBhvr>
                                        <p:cTn id="22" dur="1000"/>
                                        <p:tgtEl>
                                          <p:spTgt spid="20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
                                            <p:txEl>
                                              <p:pRg st="5" end="5"/>
                                            </p:txEl>
                                          </p:spTgt>
                                        </p:tgtEl>
                                        <p:attrNameLst>
                                          <p:attrName>style.visibility</p:attrName>
                                        </p:attrNameLst>
                                      </p:cBhvr>
                                      <p:to>
                                        <p:strVal val="visible"/>
                                      </p:to>
                                    </p:set>
                                    <p:animEffect transition="in" filter="fade">
                                      <p:cBhvr>
                                        <p:cTn id="27" dur="1000"/>
                                        <p:tgtEl>
                                          <p:spTgt spid="20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8">
                                            <p:txEl>
                                              <p:pRg st="6" end="6"/>
                                            </p:txEl>
                                          </p:spTgt>
                                        </p:tgtEl>
                                        <p:attrNameLst>
                                          <p:attrName>style.visibility</p:attrName>
                                        </p:attrNameLst>
                                      </p:cBhvr>
                                      <p:to>
                                        <p:strVal val="visible"/>
                                      </p:to>
                                    </p:set>
                                    <p:animEffect transition="in" filter="fade">
                                      <p:cBhvr>
                                        <p:cTn id="32" dur="1000"/>
                                        <p:tgtEl>
                                          <p:spTgt spid="20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8">
                                            <p:txEl>
                                              <p:pRg st="7" end="7"/>
                                            </p:txEl>
                                          </p:spTgt>
                                        </p:tgtEl>
                                        <p:attrNameLst>
                                          <p:attrName>style.visibility</p:attrName>
                                        </p:attrNameLst>
                                      </p:cBhvr>
                                      <p:to>
                                        <p:strVal val="visible"/>
                                      </p:to>
                                    </p:set>
                                    <p:animEffect transition="in" filter="fade">
                                      <p:cBhvr>
                                        <p:cTn id="37" dur="1000"/>
                                        <p:tgtEl>
                                          <p:spTgt spid="208">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8">
                                            <p:txEl>
                                              <p:pRg st="9" end="9"/>
                                            </p:txEl>
                                          </p:spTgt>
                                        </p:tgtEl>
                                        <p:attrNameLst>
                                          <p:attrName>style.visibility</p:attrName>
                                        </p:attrNameLst>
                                      </p:cBhvr>
                                      <p:to>
                                        <p:strVal val="visible"/>
                                      </p:to>
                                    </p:set>
                                    <p:animEffect transition="in" filter="fade">
                                      <p:cBhvr>
                                        <p:cTn id="42" dur="1000"/>
                                        <p:tgtEl>
                                          <p:spTgt spid="20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8" name="Shape 218"/>
          <p:cNvSpPr txBox="1"/>
          <p:nvPr/>
        </p:nvSpPr>
        <p:spPr>
          <a:xfrm>
            <a:off x="2497991" y="111884"/>
            <a:ext cx="4732987" cy="312227"/>
          </a:xfrm>
          <a:prstGeom prst="rect">
            <a:avLst/>
          </a:prstGeom>
          <a:noFill/>
          <a:ln>
            <a:noFill/>
          </a:ln>
        </p:spPr>
        <p:txBody>
          <a:bodyPr lIns="91425" tIns="91425" rIns="91425" bIns="91425" anchor="t" anchorCtr="0">
            <a:noAutofit/>
          </a:bodyPr>
          <a:lstStyle/>
          <a:p>
            <a:pPr lvl="0" rtl="0">
              <a:spcBef>
                <a:spcPts val="0"/>
              </a:spcBef>
              <a:buNone/>
            </a:pPr>
            <a:r>
              <a:rPr lang="en" sz="2200" b="1" dirty="0" smtClean="0">
                <a:solidFill>
                  <a:srgbClr val="FF0000"/>
                </a:solidFill>
              </a:rPr>
              <a:t>Example: </a:t>
            </a:r>
            <a:r>
              <a:rPr lang="en" sz="2200" b="1" dirty="0" smtClean="0"/>
              <a:t>European </a:t>
            </a:r>
            <a:r>
              <a:rPr lang="en" sz="2200" b="1" dirty="0"/>
              <a:t>Rabbit</a:t>
            </a:r>
          </a:p>
        </p:txBody>
      </p:sp>
      <p:pic>
        <p:nvPicPr>
          <p:cNvPr id="1028" name="Picture 4" descr="http://2.bp.blogspot.com/-W80rQoE0xy4/UbjqBggSwnI/AAAAAAAAAA0/SNBH5M2XWl8/s1600/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68" y="617695"/>
            <a:ext cx="3203957" cy="20845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9635" y="2993429"/>
            <a:ext cx="7798380" cy="1384995"/>
          </a:xfrm>
          <a:prstGeom prst="rect">
            <a:avLst/>
          </a:prstGeom>
        </p:spPr>
        <p:txBody>
          <a:bodyPr wrap="square">
            <a:spAutoFit/>
          </a:bodyPr>
          <a:lstStyle/>
          <a:p>
            <a:r>
              <a:rPr lang="en-US" b="1" dirty="0">
                <a:solidFill>
                  <a:schemeClr val="tx1"/>
                </a:solidFill>
              </a:rPr>
              <a:t>How as the species </a:t>
            </a:r>
            <a:r>
              <a:rPr lang="en-US" b="1" dirty="0" smtClean="0">
                <a:solidFill>
                  <a:schemeClr val="tx1"/>
                </a:solidFill>
              </a:rPr>
              <a:t>introduced: by a citizen.  </a:t>
            </a:r>
            <a:r>
              <a:rPr lang="en-US" dirty="0" smtClean="0">
                <a:solidFill>
                  <a:schemeClr val="tx1"/>
                </a:solidFill>
              </a:rPr>
              <a:t>Originally from SW Europe &amp; NW Africa.</a:t>
            </a:r>
            <a:endParaRPr lang="en-US" dirty="0">
              <a:solidFill>
                <a:schemeClr val="tx1"/>
              </a:solidFill>
            </a:endParaRPr>
          </a:p>
          <a:p>
            <a:endParaRPr lang="en-US" b="1" dirty="0">
              <a:solidFill>
                <a:schemeClr val="tx1"/>
              </a:solidFill>
            </a:endParaRPr>
          </a:p>
          <a:p>
            <a:r>
              <a:rPr lang="en-US" b="1" dirty="0">
                <a:solidFill>
                  <a:schemeClr val="tx1"/>
                </a:solidFill>
              </a:rPr>
              <a:t>What species or resources does it </a:t>
            </a:r>
            <a:r>
              <a:rPr lang="en-US" b="1" dirty="0" smtClean="0">
                <a:solidFill>
                  <a:schemeClr val="tx1"/>
                </a:solidFill>
              </a:rPr>
              <a:t>threaten: </a:t>
            </a:r>
            <a:r>
              <a:rPr lang="en-US" dirty="0" smtClean="0">
                <a:solidFill>
                  <a:schemeClr val="tx1"/>
                </a:solidFill>
              </a:rPr>
              <a:t>carries disease &amp; depletes vegetation resources for other species.</a:t>
            </a:r>
            <a:endParaRPr lang="en-US" dirty="0">
              <a:solidFill>
                <a:schemeClr val="tx1"/>
              </a:solidFill>
            </a:endParaRPr>
          </a:p>
          <a:p>
            <a:endParaRPr lang="en-US" b="1" dirty="0">
              <a:solidFill>
                <a:schemeClr val="tx1"/>
              </a:solidFill>
            </a:endParaRPr>
          </a:p>
          <a:p>
            <a:r>
              <a:rPr lang="en-US" b="1" dirty="0">
                <a:solidFill>
                  <a:schemeClr val="tx1"/>
                </a:solidFill>
              </a:rPr>
              <a:t>Name </a:t>
            </a:r>
            <a:r>
              <a:rPr lang="en-US" b="1" dirty="0" smtClean="0">
                <a:solidFill>
                  <a:schemeClr val="tx1"/>
                </a:solidFill>
              </a:rPr>
              <a:t>2 </a:t>
            </a:r>
            <a:r>
              <a:rPr lang="en-US" b="1" dirty="0">
                <a:solidFill>
                  <a:schemeClr val="tx1"/>
                </a:solidFill>
              </a:rPr>
              <a:t>adaptations of this species to outcompete </a:t>
            </a:r>
            <a:r>
              <a:rPr lang="en-US" b="1" dirty="0" smtClean="0">
                <a:solidFill>
                  <a:schemeClr val="tx1"/>
                </a:solidFill>
              </a:rPr>
              <a:t>others: </a:t>
            </a:r>
            <a:r>
              <a:rPr lang="en-US" dirty="0" smtClean="0">
                <a:solidFill>
                  <a:schemeClr val="tx1"/>
                </a:solidFill>
              </a:rPr>
              <a:t>Rapid reproduction &amp; growth</a:t>
            </a:r>
            <a:endParaRPr lang="en-US" dirty="0">
              <a:solidFill>
                <a:schemeClr val="tx1"/>
              </a:solidFill>
            </a:endParaRPr>
          </a:p>
        </p:txBody>
      </p:sp>
      <p:pic>
        <p:nvPicPr>
          <p:cNvPr id="4" name="Picture 3"/>
          <p:cNvPicPr>
            <a:picLocks noChangeAspect="1"/>
          </p:cNvPicPr>
          <p:nvPr/>
        </p:nvPicPr>
        <p:blipFill>
          <a:blip r:embed="rId4"/>
          <a:stretch>
            <a:fillRect/>
          </a:stretch>
        </p:blipFill>
        <p:spPr>
          <a:xfrm>
            <a:off x="684325" y="617695"/>
            <a:ext cx="2426373" cy="2176746"/>
          </a:xfrm>
          <a:prstGeom prst="rect">
            <a:avLst/>
          </a:prstGeom>
        </p:spPr>
      </p:pic>
    </p:spTree>
    <p:extLst>
      <p:ext uri="{BB962C8B-B14F-4D97-AF65-F5344CB8AC3E}">
        <p14:creationId xmlns:p14="http://schemas.microsoft.com/office/powerpoint/2010/main" val="4213430150"/>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734" y="18171"/>
            <a:ext cx="8229600" cy="3725680"/>
          </a:xfrm>
        </p:spPr>
        <p:txBody>
          <a:bodyPr>
            <a:noAutofit/>
          </a:bodyPr>
          <a:lstStyle/>
          <a:p>
            <a:r>
              <a:rPr lang="en-US" sz="3600" dirty="0" smtClean="0">
                <a:solidFill>
                  <a:schemeClr val="tx1"/>
                </a:solidFill>
              </a:rPr>
              <a:t>Starlings</a:t>
            </a:r>
          </a:p>
          <a:p>
            <a:endParaRPr lang="en-US" sz="3600" dirty="0" smtClean="0">
              <a:solidFill>
                <a:schemeClr val="tx1"/>
              </a:solidFill>
            </a:endParaRPr>
          </a:p>
          <a:p>
            <a:r>
              <a:rPr lang="en-US" sz="3600" dirty="0" smtClean="0">
                <a:solidFill>
                  <a:schemeClr val="tx1"/>
                </a:solidFill>
              </a:rPr>
              <a:t>Small Indian Mongoose</a:t>
            </a:r>
          </a:p>
          <a:p>
            <a:pPr marL="0" indent="0">
              <a:buNone/>
            </a:pPr>
            <a:endParaRPr lang="en-US" sz="3600" dirty="0" smtClean="0">
              <a:solidFill>
                <a:schemeClr val="tx1"/>
              </a:solidFill>
            </a:endParaRPr>
          </a:p>
          <a:p>
            <a:r>
              <a:rPr lang="en-US" sz="3600" dirty="0" smtClean="0">
                <a:solidFill>
                  <a:schemeClr val="tx1"/>
                </a:solidFill>
              </a:rPr>
              <a:t>Burmese Python</a:t>
            </a:r>
          </a:p>
          <a:p>
            <a:endParaRPr lang="en-US" sz="3600" dirty="0" smtClean="0">
              <a:solidFill>
                <a:schemeClr val="tx1"/>
              </a:solidFill>
            </a:endParaRPr>
          </a:p>
          <a:p>
            <a:r>
              <a:rPr lang="en-US" sz="3600" dirty="0" smtClean="0">
                <a:solidFill>
                  <a:schemeClr val="tx1"/>
                </a:solidFill>
              </a:rPr>
              <a:t>Zebra Mussels</a:t>
            </a:r>
          </a:p>
          <a:p>
            <a:endParaRPr lang="en-US" sz="3600" dirty="0" smtClean="0">
              <a:solidFill>
                <a:schemeClr val="tx1"/>
              </a:solidFill>
            </a:endParaRPr>
          </a:p>
          <a:p>
            <a:r>
              <a:rPr lang="en-US" sz="3600" dirty="0" smtClean="0">
                <a:solidFill>
                  <a:schemeClr val="tx1"/>
                </a:solidFill>
              </a:rPr>
              <a:t>Asian Carp</a:t>
            </a:r>
          </a:p>
          <a:p>
            <a:endParaRPr lang="en-US" sz="3600" dirty="0">
              <a:solidFill>
                <a:schemeClr val="tx1"/>
              </a:solidFill>
            </a:endParaRPr>
          </a:p>
        </p:txBody>
      </p:sp>
      <p:sp>
        <p:nvSpPr>
          <p:cNvPr id="5" name="TextBox 4"/>
          <p:cNvSpPr txBox="1"/>
          <p:nvPr/>
        </p:nvSpPr>
        <p:spPr>
          <a:xfrm>
            <a:off x="3824572" y="18171"/>
            <a:ext cx="2599825" cy="430887"/>
          </a:xfrm>
          <a:prstGeom prst="rect">
            <a:avLst/>
          </a:prstGeom>
          <a:solidFill>
            <a:srgbClr val="FFFF00"/>
          </a:solidFill>
        </p:spPr>
        <p:txBody>
          <a:bodyPr wrap="square" rtlCol="0">
            <a:spAutoFit/>
          </a:bodyPr>
          <a:lstStyle/>
          <a:p>
            <a:r>
              <a:rPr lang="en-US" sz="2200" dirty="0" smtClean="0"/>
              <a:t>Assign </a:t>
            </a:r>
            <a:r>
              <a:rPr lang="en-US" sz="2200" dirty="0" smtClean="0">
                <a:solidFill>
                  <a:srgbClr val="FF0000"/>
                </a:solidFill>
              </a:rPr>
              <a:t>groups</a:t>
            </a:r>
            <a:endParaRPr lang="en-US" sz="2200" dirty="0">
              <a:solidFill>
                <a:srgbClr val="FF0000"/>
              </a:solidFill>
            </a:endParaRPr>
          </a:p>
        </p:txBody>
      </p:sp>
      <p:pic>
        <p:nvPicPr>
          <p:cNvPr id="2" name="Picture 1"/>
          <p:cNvPicPr>
            <a:picLocks noChangeAspect="1"/>
          </p:cNvPicPr>
          <p:nvPr/>
        </p:nvPicPr>
        <p:blipFill>
          <a:blip r:embed="rId2"/>
          <a:stretch>
            <a:fillRect/>
          </a:stretch>
        </p:blipFill>
        <p:spPr>
          <a:xfrm>
            <a:off x="3698896" y="2090672"/>
            <a:ext cx="1644648" cy="1180187"/>
          </a:xfrm>
          <a:prstGeom prst="rect">
            <a:avLst/>
          </a:prstGeom>
        </p:spPr>
      </p:pic>
      <p:pic>
        <p:nvPicPr>
          <p:cNvPr id="102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014" y="3925042"/>
            <a:ext cx="891102" cy="13379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7394" y="3298942"/>
            <a:ext cx="1484894" cy="1242361"/>
          </a:xfrm>
          <a:prstGeom prst="rect">
            <a:avLst/>
          </a:prstGeom>
        </p:spPr>
      </p:pic>
      <p:pic>
        <p:nvPicPr>
          <p:cNvPr id="11" name="Picture 10"/>
          <p:cNvPicPr>
            <a:picLocks noChangeAspect="1"/>
          </p:cNvPicPr>
          <p:nvPr/>
        </p:nvPicPr>
        <p:blipFill>
          <a:blip r:embed="rId5"/>
          <a:stretch>
            <a:fillRect/>
          </a:stretch>
        </p:blipFill>
        <p:spPr>
          <a:xfrm>
            <a:off x="1987783" y="60182"/>
            <a:ext cx="1262462" cy="1249774"/>
          </a:xfrm>
          <a:prstGeom prst="rect">
            <a:avLst/>
          </a:prstGeom>
        </p:spPr>
      </p:pic>
      <p:pic>
        <p:nvPicPr>
          <p:cNvPr id="12" name="Picture 11"/>
          <p:cNvPicPr>
            <a:picLocks noChangeAspect="1"/>
          </p:cNvPicPr>
          <p:nvPr/>
        </p:nvPicPr>
        <p:blipFill>
          <a:blip r:embed="rId6"/>
          <a:stretch>
            <a:fillRect/>
          </a:stretch>
        </p:blipFill>
        <p:spPr>
          <a:xfrm>
            <a:off x="4956229" y="678107"/>
            <a:ext cx="1043414" cy="1412565"/>
          </a:xfrm>
          <a:prstGeom prst="rect">
            <a:avLst/>
          </a:prstGeom>
        </p:spPr>
      </p:pic>
    </p:spTree>
    <p:extLst>
      <p:ext uri="{BB962C8B-B14F-4D97-AF65-F5344CB8AC3E}">
        <p14:creationId xmlns:p14="http://schemas.microsoft.com/office/powerpoint/2010/main" val="274804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153" y="205978"/>
            <a:ext cx="8839200" cy="573951"/>
          </a:xfrm>
        </p:spPr>
        <p:txBody>
          <a:bodyPr/>
          <a:lstStyle/>
          <a:p>
            <a:r>
              <a:rPr lang="en-US" sz="3500" dirty="0" smtClean="0"/>
              <a:t>Answer these questions in your group</a:t>
            </a:r>
            <a:endParaRPr lang="en-US" sz="3500" dirty="0"/>
          </a:p>
        </p:txBody>
      </p:sp>
      <p:sp>
        <p:nvSpPr>
          <p:cNvPr id="3" name="Text Placeholder 2"/>
          <p:cNvSpPr>
            <a:spLocks noGrp="1"/>
          </p:cNvSpPr>
          <p:nvPr>
            <p:ph type="body" idx="1"/>
          </p:nvPr>
        </p:nvSpPr>
        <p:spPr>
          <a:xfrm>
            <a:off x="402940" y="779928"/>
            <a:ext cx="8229600" cy="3872753"/>
          </a:xfrm>
        </p:spPr>
        <p:txBody>
          <a:bodyPr>
            <a:normAutofit fontScale="92500" lnSpcReduction="20000"/>
          </a:bodyPr>
          <a:lstStyle/>
          <a:p>
            <a:r>
              <a:rPr lang="en-US" sz="2200" dirty="0" smtClean="0">
                <a:solidFill>
                  <a:srgbClr val="FF0000"/>
                </a:solidFill>
              </a:rPr>
              <a:t>* Write the Name of your species &amp; team members on the top of the paper</a:t>
            </a:r>
          </a:p>
          <a:p>
            <a:pPr marL="457200" indent="-457200">
              <a:buAutoNum type="arabicPeriod"/>
            </a:pPr>
            <a:endParaRPr lang="en-US" sz="2500" dirty="0" smtClean="0">
              <a:solidFill>
                <a:schemeClr val="tx1"/>
              </a:solidFill>
            </a:endParaRPr>
          </a:p>
          <a:p>
            <a:r>
              <a:rPr lang="en-US" sz="2500" dirty="0" smtClean="0">
                <a:solidFill>
                  <a:schemeClr val="tx1"/>
                </a:solidFill>
              </a:rPr>
              <a:t>1. </a:t>
            </a:r>
            <a:r>
              <a:rPr lang="en-US" sz="3500" dirty="0" smtClean="0">
                <a:solidFill>
                  <a:schemeClr val="tx1"/>
                </a:solidFill>
              </a:rPr>
              <a:t>How as the species introduced? </a:t>
            </a:r>
          </a:p>
          <a:p>
            <a:endParaRPr lang="en-US" sz="3500" dirty="0" smtClean="0">
              <a:solidFill>
                <a:schemeClr val="tx1"/>
              </a:solidFill>
            </a:endParaRPr>
          </a:p>
          <a:p>
            <a:r>
              <a:rPr lang="en-US" sz="3500" dirty="0" smtClean="0">
                <a:solidFill>
                  <a:schemeClr val="tx1"/>
                </a:solidFill>
              </a:rPr>
              <a:t>2. What species or resources does it threaten?</a:t>
            </a:r>
          </a:p>
          <a:p>
            <a:endParaRPr lang="en-US" sz="3500" dirty="0" smtClean="0">
              <a:solidFill>
                <a:schemeClr val="tx1"/>
              </a:solidFill>
            </a:endParaRPr>
          </a:p>
          <a:p>
            <a:r>
              <a:rPr lang="en-US" sz="3500" dirty="0" smtClean="0">
                <a:solidFill>
                  <a:schemeClr val="tx1"/>
                </a:solidFill>
              </a:rPr>
              <a:t>3. Name 2 adaptations of this species to outcompete others?</a:t>
            </a:r>
            <a:endParaRPr lang="en-US" sz="3500" dirty="0">
              <a:solidFill>
                <a:schemeClr val="tx1"/>
              </a:solidFill>
            </a:endParaRPr>
          </a:p>
        </p:txBody>
      </p:sp>
    </p:spTree>
    <p:extLst>
      <p:ext uri="{BB962C8B-B14F-4D97-AF65-F5344CB8AC3E}">
        <p14:creationId xmlns:p14="http://schemas.microsoft.com/office/powerpoint/2010/main" val="15146445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900" y="38028"/>
            <a:ext cx="8229600" cy="857250"/>
          </a:xfrm>
          <a:solidFill>
            <a:srgbClr val="FFFF00"/>
          </a:solidFill>
        </p:spPr>
        <p:txBody>
          <a:bodyPr/>
          <a:lstStyle/>
          <a:p>
            <a:r>
              <a:rPr lang="en-US" sz="3000" dirty="0" smtClean="0"/>
              <a:t>Groups Present Answers to Class</a:t>
            </a:r>
            <a:endParaRPr lang="en-US" sz="3000" dirty="0"/>
          </a:p>
        </p:txBody>
      </p:sp>
      <p:sp>
        <p:nvSpPr>
          <p:cNvPr id="3" name="Text Placeholder 2"/>
          <p:cNvSpPr>
            <a:spLocks noGrp="1"/>
          </p:cNvSpPr>
          <p:nvPr>
            <p:ph type="body" idx="1"/>
          </p:nvPr>
        </p:nvSpPr>
        <p:spPr/>
        <p:txBody>
          <a:bodyPr/>
          <a:lstStyle/>
          <a:p>
            <a:r>
              <a:rPr lang="en-US" sz="3200" dirty="0" smtClean="0">
                <a:solidFill>
                  <a:schemeClr val="tx1"/>
                </a:solidFill>
              </a:rPr>
              <a:t>1. How </a:t>
            </a:r>
            <a:r>
              <a:rPr lang="en-US" sz="3200" dirty="0">
                <a:solidFill>
                  <a:schemeClr val="tx1"/>
                </a:solidFill>
              </a:rPr>
              <a:t>as the species introduced? </a:t>
            </a:r>
          </a:p>
          <a:p>
            <a:endParaRPr lang="en-US" sz="3200" dirty="0">
              <a:solidFill>
                <a:schemeClr val="tx1"/>
              </a:solidFill>
            </a:endParaRPr>
          </a:p>
          <a:p>
            <a:r>
              <a:rPr lang="en-US" sz="3200" dirty="0">
                <a:solidFill>
                  <a:schemeClr val="tx1"/>
                </a:solidFill>
              </a:rPr>
              <a:t>2. What species or resources does it threaten?</a:t>
            </a:r>
          </a:p>
          <a:p>
            <a:endParaRPr lang="en-US" sz="3200" dirty="0">
              <a:solidFill>
                <a:schemeClr val="tx1"/>
              </a:solidFill>
            </a:endParaRPr>
          </a:p>
          <a:p>
            <a:r>
              <a:rPr lang="en-US" sz="3200" dirty="0">
                <a:solidFill>
                  <a:schemeClr val="tx1"/>
                </a:solidFill>
              </a:rPr>
              <a:t>3. Name 2 adaptations of this species to outcompete others?</a:t>
            </a:r>
          </a:p>
          <a:p>
            <a:endParaRPr lang="en-US" dirty="0"/>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015" y="4175698"/>
            <a:ext cx="1181556" cy="1774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76981" y="75368"/>
            <a:ext cx="1644648" cy="11801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4877" y="2749100"/>
            <a:ext cx="1209727" cy="1012138"/>
          </a:xfrm>
          <a:prstGeom prst="rect">
            <a:avLst/>
          </a:prstGeom>
        </p:spPr>
      </p:pic>
      <p:pic>
        <p:nvPicPr>
          <p:cNvPr id="11" name="Picture 10"/>
          <p:cNvPicPr>
            <a:picLocks noChangeAspect="1"/>
          </p:cNvPicPr>
          <p:nvPr/>
        </p:nvPicPr>
        <p:blipFill>
          <a:blip r:embed="rId5"/>
          <a:stretch>
            <a:fillRect/>
          </a:stretch>
        </p:blipFill>
        <p:spPr>
          <a:xfrm>
            <a:off x="6897826" y="1021796"/>
            <a:ext cx="1197633" cy="1185597"/>
          </a:xfrm>
          <a:prstGeom prst="rect">
            <a:avLst/>
          </a:prstGeom>
        </p:spPr>
      </p:pic>
      <p:pic>
        <p:nvPicPr>
          <p:cNvPr id="12" name="Picture 11"/>
          <p:cNvPicPr>
            <a:picLocks noChangeAspect="1"/>
          </p:cNvPicPr>
          <p:nvPr/>
        </p:nvPicPr>
        <p:blipFill>
          <a:blip r:embed="rId6"/>
          <a:stretch>
            <a:fillRect/>
          </a:stretch>
        </p:blipFill>
        <p:spPr>
          <a:xfrm>
            <a:off x="7270023" y="2207393"/>
            <a:ext cx="1240337" cy="1679157"/>
          </a:xfrm>
          <a:prstGeom prst="rect">
            <a:avLst/>
          </a:prstGeom>
        </p:spPr>
      </p:pic>
    </p:spTree>
    <p:extLst>
      <p:ext uri="{BB962C8B-B14F-4D97-AF65-F5344CB8AC3E}">
        <p14:creationId xmlns:p14="http://schemas.microsoft.com/office/powerpoint/2010/main" val="32612751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Day 3 </a:t>
            </a:r>
          </a:p>
        </p:txBody>
      </p:sp>
      <p:sp>
        <p:nvSpPr>
          <p:cNvPr id="227" name="Shape 22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233" name="Shape 23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strike="sngStrike"/>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a:spLocks noGrp="1"/>
          </p:cNvSpPr>
          <p:nvPr>
            <p:ph type="body" idx="1"/>
          </p:nvPr>
        </p:nvSpPr>
        <p:spPr>
          <a:xfrm>
            <a:off x="466436" y="452005"/>
            <a:ext cx="8566727" cy="4119995"/>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Arial"/>
              <a:buAutoNum type="arabicPeriod"/>
            </a:pPr>
            <a:r>
              <a:rPr lang="en" sz="2200" dirty="0"/>
              <a:t>What is the reason Asian carp were introduced into the United States?</a:t>
            </a:r>
          </a:p>
          <a:p>
            <a:pPr marL="914400" lvl="1" indent="-342900" rtl="0">
              <a:spcBef>
                <a:spcPts val="0"/>
              </a:spcBef>
              <a:buClr>
                <a:schemeClr val="dk1"/>
              </a:buClr>
              <a:buSzPct val="100000"/>
              <a:buFont typeface="Arial"/>
              <a:buAutoNum type="alphaLcPeriod"/>
            </a:pPr>
            <a:r>
              <a:rPr lang="en" sz="2200" dirty="0"/>
              <a:t>Clear algae from ponds</a:t>
            </a:r>
          </a:p>
          <a:p>
            <a:pPr marL="457200" lvl="0" indent="0" rtl="0">
              <a:spcBef>
                <a:spcPts val="0"/>
              </a:spcBef>
              <a:buNone/>
            </a:pPr>
            <a:endParaRPr sz="2200" dirty="0"/>
          </a:p>
          <a:p>
            <a:pPr marL="114300" lvl="0" rtl="0">
              <a:spcBef>
                <a:spcPts val="0"/>
              </a:spcBef>
              <a:buClr>
                <a:schemeClr val="dk1"/>
              </a:buClr>
              <a:buSzPct val="100000"/>
            </a:pPr>
            <a:r>
              <a:rPr lang="en" sz="2200" dirty="0" smtClean="0"/>
              <a:t>2. What </a:t>
            </a:r>
            <a:r>
              <a:rPr lang="en" sz="2200" dirty="0"/>
              <a:t>trait protects cane toads from predators? </a:t>
            </a:r>
          </a:p>
          <a:p>
            <a:pPr marL="914400" lvl="1" indent="-342900" rtl="0">
              <a:spcBef>
                <a:spcPts val="0"/>
              </a:spcBef>
              <a:buClr>
                <a:schemeClr val="dk1"/>
              </a:buClr>
              <a:buSzPct val="100000"/>
              <a:buFont typeface="Arial"/>
              <a:buAutoNum type="alphaLcPeriod"/>
            </a:pPr>
            <a:r>
              <a:rPr lang="en" sz="2200" dirty="0"/>
              <a:t>Secretion of poison from glands in their shoulders</a:t>
            </a:r>
          </a:p>
          <a:p>
            <a:pPr marL="0" lvl="0" indent="0" rtl="0">
              <a:spcBef>
                <a:spcPts val="0"/>
              </a:spcBef>
              <a:buNone/>
            </a:pPr>
            <a:endParaRPr sz="2200" dirty="0"/>
          </a:p>
          <a:p>
            <a:pPr marL="114300" lvl="0" rtl="0">
              <a:spcBef>
                <a:spcPts val="0"/>
              </a:spcBef>
              <a:buClr>
                <a:schemeClr val="dk1"/>
              </a:buClr>
              <a:buSzPct val="100000"/>
            </a:pPr>
            <a:r>
              <a:rPr lang="en" sz="2200" dirty="0" smtClean="0"/>
              <a:t>3. What </a:t>
            </a:r>
            <a:r>
              <a:rPr lang="en" sz="2200" dirty="0"/>
              <a:t>could be done to stop introductions of invasive species?</a:t>
            </a:r>
          </a:p>
          <a:p>
            <a:pPr marL="914400" lvl="1" indent="-342900" rtl="0">
              <a:spcBef>
                <a:spcPts val="0"/>
              </a:spcBef>
              <a:buClr>
                <a:schemeClr val="dk1"/>
              </a:buClr>
              <a:buSzPct val="100000"/>
              <a:buFont typeface="Arial"/>
              <a:buAutoNum type="alphaLcPeriod"/>
            </a:pPr>
            <a:r>
              <a:rPr lang="en" sz="2200" dirty="0"/>
              <a:t>Do not release non-native organisms, conduct thorough research before employing a biological control</a:t>
            </a:r>
          </a:p>
          <a:p>
            <a:pPr>
              <a:spcBef>
                <a:spcPts val="0"/>
              </a:spcBef>
              <a:buNone/>
            </a:pPr>
            <a:endParaRPr sz="2200" dirty="0"/>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xEl>
                                              <p:pRg st="0" end="0"/>
                                            </p:txEl>
                                          </p:spTgt>
                                        </p:tgtEl>
                                        <p:attrNameLst>
                                          <p:attrName>style.visibility</p:attrName>
                                        </p:attrNameLst>
                                      </p:cBhvr>
                                      <p:to>
                                        <p:strVal val="visible"/>
                                      </p:to>
                                    </p:set>
                                    <p:animEffect transition="in" filter="fade">
                                      <p:cBhvr>
                                        <p:cTn id="7" dur="1000"/>
                                        <p:tgtEl>
                                          <p:spTgt spid="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xEl>
                                              <p:pRg st="1" end="1"/>
                                            </p:txEl>
                                          </p:spTgt>
                                        </p:tgtEl>
                                        <p:attrNameLst>
                                          <p:attrName>style.visibility</p:attrName>
                                        </p:attrNameLst>
                                      </p:cBhvr>
                                      <p:to>
                                        <p:strVal val="visible"/>
                                      </p:to>
                                    </p:set>
                                    <p:animEffect transition="in" filter="fade">
                                      <p:cBhvr>
                                        <p:cTn id="12" dur="1000"/>
                                        <p:tgtEl>
                                          <p:spTgt spid="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xEl>
                                              <p:pRg st="3" end="3"/>
                                            </p:txEl>
                                          </p:spTgt>
                                        </p:tgtEl>
                                        <p:attrNameLst>
                                          <p:attrName>style.visibility</p:attrName>
                                        </p:attrNameLst>
                                      </p:cBhvr>
                                      <p:to>
                                        <p:strVal val="visible"/>
                                      </p:to>
                                    </p:set>
                                    <p:animEffect transition="in" filter="fade">
                                      <p:cBhvr>
                                        <p:cTn id="17" dur="1000"/>
                                        <p:tgtEl>
                                          <p:spTgt spid="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xEl>
                                              <p:pRg st="4" end="4"/>
                                            </p:txEl>
                                          </p:spTgt>
                                        </p:tgtEl>
                                        <p:attrNameLst>
                                          <p:attrName>style.visibility</p:attrName>
                                        </p:attrNameLst>
                                      </p:cBhvr>
                                      <p:to>
                                        <p:strVal val="visible"/>
                                      </p:to>
                                    </p:set>
                                    <p:animEffect transition="in" filter="fade">
                                      <p:cBhvr>
                                        <p:cTn id="22" dur="1000"/>
                                        <p:tgtEl>
                                          <p:spTgt spid="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xEl>
                                              <p:pRg st="6" end="6"/>
                                            </p:txEl>
                                          </p:spTgt>
                                        </p:tgtEl>
                                        <p:attrNameLst>
                                          <p:attrName>style.visibility</p:attrName>
                                        </p:attrNameLst>
                                      </p:cBhvr>
                                      <p:to>
                                        <p:strVal val="visible"/>
                                      </p:to>
                                    </p:set>
                                    <p:animEffect transition="in" filter="fade">
                                      <p:cBhvr>
                                        <p:cTn id="27" dur="1000"/>
                                        <p:tgtEl>
                                          <p:spTgt spid="4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xEl>
                                              <p:pRg st="7" end="7"/>
                                            </p:txEl>
                                          </p:spTgt>
                                        </p:tgtEl>
                                        <p:attrNameLst>
                                          <p:attrName>style.visibility</p:attrName>
                                        </p:attrNameLst>
                                      </p:cBhvr>
                                      <p:to>
                                        <p:strVal val="visible"/>
                                      </p:to>
                                    </p:set>
                                    <p:animEffect transition="in" filter="fade">
                                      <p:cBhvr>
                                        <p:cTn id="32" dur="1000"/>
                                        <p:tgtEl>
                                          <p:spTgt spid="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457200" y="0"/>
            <a:ext cx="8483099" cy="857400"/>
          </a:xfrm>
          <a:prstGeom prst="rect">
            <a:avLst/>
          </a:prstGeom>
        </p:spPr>
        <p:txBody>
          <a:bodyPr lIns="91425" tIns="91425" rIns="91425" bIns="91425" anchor="b" anchorCtr="0">
            <a:noAutofit/>
          </a:bodyPr>
          <a:lstStyle/>
          <a:p>
            <a:pPr>
              <a:spcBef>
                <a:spcPts val="0"/>
              </a:spcBef>
              <a:buNone/>
            </a:pPr>
            <a:r>
              <a:rPr lang="en" sz="2400"/>
              <a:t>Biological Control of Invasive Species</a:t>
            </a:r>
          </a:p>
        </p:txBody>
      </p:sp>
      <p:sp>
        <p:nvSpPr>
          <p:cNvPr id="239" name="Shape 239"/>
          <p:cNvSpPr txBox="1">
            <a:spLocks noGrp="1"/>
          </p:cNvSpPr>
          <p:nvPr>
            <p:ph type="body" idx="1"/>
          </p:nvPr>
        </p:nvSpPr>
        <p:spPr>
          <a:xfrm>
            <a:off x="264925" y="963000"/>
            <a:ext cx="86432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Purple loosestrife is an invasive wetland plant that came from Eurasia</a:t>
            </a:r>
          </a:p>
          <a:p>
            <a:pPr marL="457200" lvl="0" indent="-419100" rtl="0">
              <a:spcBef>
                <a:spcPts val="0"/>
              </a:spcBef>
              <a:buClr>
                <a:schemeClr val="dk1"/>
              </a:buClr>
              <a:buSzPct val="100000"/>
              <a:buFont typeface="Arial"/>
              <a:buChar char="●"/>
            </a:pPr>
            <a:r>
              <a:rPr lang="en" i="1">
                <a:solidFill>
                  <a:srgbClr val="000000"/>
                </a:solidFill>
              </a:rPr>
              <a:t>Galarucella</a:t>
            </a:r>
            <a:r>
              <a:rPr lang="en">
                <a:solidFill>
                  <a:srgbClr val="000000"/>
                </a:solidFill>
              </a:rPr>
              <a:t> </a:t>
            </a:r>
            <a:r>
              <a:rPr lang="en"/>
              <a:t>beetle is a biological control</a:t>
            </a:r>
          </a:p>
          <a:p>
            <a:pPr marL="914400" lvl="1" indent="-381000" rtl="0">
              <a:spcBef>
                <a:spcPts val="0"/>
              </a:spcBef>
              <a:buClr>
                <a:schemeClr val="dk1"/>
              </a:buClr>
              <a:buSzPct val="80000"/>
              <a:buFont typeface="Courier New"/>
              <a:buChar char="o"/>
            </a:pPr>
            <a:r>
              <a:rPr lang="en"/>
              <a:t>Eats and kills purple loosestrife only</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245" name="Shape 245"/>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246" name="Shape 246">
            <a:hlinkClick r:id="rId3"/>
          </p:cNvPr>
          <p:cNvSpPr/>
          <p:nvPr/>
        </p:nvSpPr>
        <p:spPr>
          <a:xfrm>
            <a:off x="1018425" y="84025"/>
            <a:ext cx="6707849" cy="5030874"/>
          </a:xfrm>
          <a:prstGeom prst="rect">
            <a:avLst/>
          </a:prstGeom>
          <a:blipFill>
            <a:blip r:embed="rId4">
              <a:alphaModFix/>
            </a:blip>
            <a:stretch>
              <a:fillRect/>
            </a:stretch>
          </a:blipFill>
          <a:ln>
            <a:noFill/>
          </a:ln>
        </p:spPr>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28575" y="103350"/>
            <a:ext cx="8229600" cy="686099"/>
          </a:xfrm>
          <a:prstGeom prst="rect">
            <a:avLst/>
          </a:prstGeom>
        </p:spPr>
        <p:txBody>
          <a:bodyPr lIns="91425" tIns="91425" rIns="91425" bIns="91425" anchor="b" anchorCtr="0">
            <a:noAutofit/>
          </a:bodyPr>
          <a:lstStyle/>
          <a:p>
            <a:pPr lvl="0" algn="ctr" rtl="0">
              <a:spcBef>
                <a:spcPts val="0"/>
              </a:spcBef>
              <a:buNone/>
            </a:pPr>
            <a:r>
              <a:rPr lang="en" sz="3000"/>
              <a:t>Biological controls of an invasive species</a:t>
            </a:r>
          </a:p>
        </p:txBody>
      </p:sp>
      <p:sp>
        <p:nvSpPr>
          <p:cNvPr id="252" name="Shape 252"/>
          <p:cNvSpPr txBox="1">
            <a:spLocks noGrp="1"/>
          </p:cNvSpPr>
          <p:nvPr>
            <p:ph type="body" idx="1"/>
          </p:nvPr>
        </p:nvSpPr>
        <p:spPr>
          <a:xfrm>
            <a:off x="222500" y="948725"/>
            <a:ext cx="5742000" cy="3725699"/>
          </a:xfrm>
          <a:prstGeom prst="rect">
            <a:avLst/>
          </a:prstGeom>
        </p:spPr>
        <p:txBody>
          <a:bodyPr lIns="91425" tIns="91425" rIns="91425" bIns="91425" anchor="t" anchorCtr="0">
            <a:noAutofit/>
          </a:bodyPr>
          <a:lstStyle/>
          <a:p>
            <a:pPr marL="0" indent="0" rtl="0">
              <a:spcBef>
                <a:spcPts val="0"/>
              </a:spcBef>
              <a:buNone/>
            </a:pPr>
            <a:r>
              <a:rPr lang="en" b="1"/>
              <a:t>B</a:t>
            </a:r>
            <a:r>
              <a:rPr lang="en" sz="2400" b="1"/>
              <a:t>iological control</a:t>
            </a:r>
            <a:r>
              <a:rPr lang="en" sz="2400"/>
              <a:t> is a method of controlling pests (including insects, wildlife, aquatics, plants and diseases) using other living organisms.</a:t>
            </a:r>
          </a:p>
          <a:p>
            <a:pPr marL="457200" lvl="0" indent="-381000" rtl="0">
              <a:spcBef>
                <a:spcPts val="0"/>
              </a:spcBef>
              <a:buClr>
                <a:schemeClr val="dk1"/>
              </a:buClr>
              <a:buSzPct val="100000"/>
              <a:buFont typeface="Arial"/>
              <a:buChar char="●"/>
            </a:pPr>
            <a:r>
              <a:rPr lang="en" sz="2400"/>
              <a:t>Wasp keeps Emerald Ash Borer in check in native land</a:t>
            </a:r>
          </a:p>
          <a:p>
            <a:pPr marL="457200" lvl="0" indent="-381000" rtl="0">
              <a:spcBef>
                <a:spcPts val="0"/>
              </a:spcBef>
              <a:buClr>
                <a:schemeClr val="dk1"/>
              </a:buClr>
              <a:buSzPct val="100000"/>
              <a:buFont typeface="Arial"/>
              <a:buChar char="●"/>
            </a:pPr>
            <a:r>
              <a:rPr lang="en" sz="2400"/>
              <a:t>Being released in Michigan to see if it is a viable control</a:t>
            </a:r>
          </a:p>
        </p:txBody>
      </p:sp>
      <p:sp>
        <p:nvSpPr>
          <p:cNvPr id="253" name="Shape 253"/>
          <p:cNvSpPr txBox="1"/>
          <p:nvPr/>
        </p:nvSpPr>
        <p:spPr>
          <a:xfrm>
            <a:off x="4954200" y="4518175"/>
            <a:ext cx="4104300" cy="369299"/>
          </a:xfrm>
          <a:prstGeom prst="rect">
            <a:avLst/>
          </a:prstGeom>
          <a:noFill/>
          <a:ln>
            <a:noFill/>
          </a:ln>
        </p:spPr>
        <p:txBody>
          <a:bodyPr lIns="91425" tIns="91425" rIns="91425" bIns="91425" anchor="ctr" anchorCtr="0">
            <a:noAutofit/>
          </a:bodyPr>
          <a:lstStyle/>
          <a:p>
            <a:pPr lvl="0" rtl="0">
              <a:spcBef>
                <a:spcPts val="0"/>
              </a:spcBef>
              <a:buNone/>
            </a:pPr>
            <a:r>
              <a:rPr lang="en" sz="1000" u="sng">
                <a:solidFill>
                  <a:schemeClr val="hlink"/>
                </a:solidFill>
                <a:hlinkClick r:id="rId3"/>
              </a:rPr>
              <a:t>http://entomologytoday.org/2015/04/20/predatory-wasps-and-citizen-scientists-are-taking-on-the-emerald-ash-borer/</a:t>
            </a:r>
            <a:r>
              <a:rPr lang="en" sz="1000"/>
              <a:t> </a:t>
            </a:r>
          </a:p>
        </p:txBody>
      </p:sp>
      <p:pic>
        <p:nvPicPr>
          <p:cNvPr id="254" name="Shape 254"/>
          <p:cNvPicPr preferRelativeResize="0"/>
          <p:nvPr/>
        </p:nvPicPr>
        <p:blipFill>
          <a:blip r:embed="rId4">
            <a:alphaModFix/>
          </a:blip>
          <a:stretch>
            <a:fillRect/>
          </a:stretch>
        </p:blipFill>
        <p:spPr>
          <a:xfrm>
            <a:off x="6116462" y="717687"/>
            <a:ext cx="2143125" cy="3800475"/>
          </a:xfrm>
          <a:prstGeom prst="rect">
            <a:avLst/>
          </a:prstGeom>
          <a:noFill/>
          <a:ln>
            <a:noFill/>
          </a:ln>
        </p:spPr>
      </p:pic>
      <p:sp>
        <p:nvSpPr>
          <p:cNvPr id="255" name="Shape 255"/>
          <p:cNvSpPr txBox="1"/>
          <p:nvPr/>
        </p:nvSpPr>
        <p:spPr>
          <a:xfrm>
            <a:off x="6116437" y="3943975"/>
            <a:ext cx="2143199" cy="574200"/>
          </a:xfrm>
          <a:prstGeom prst="rect">
            <a:avLst/>
          </a:prstGeom>
          <a:solidFill>
            <a:srgbClr val="FFFF00"/>
          </a:solidFill>
          <a:ln>
            <a:noFill/>
          </a:ln>
        </p:spPr>
        <p:txBody>
          <a:bodyPr lIns="91425" tIns="91425" rIns="91425" bIns="91425" anchor="t" anchorCtr="0">
            <a:noAutofit/>
          </a:bodyPr>
          <a:lstStyle/>
          <a:p>
            <a:pPr>
              <a:spcBef>
                <a:spcPts val="0"/>
              </a:spcBef>
              <a:buNone/>
            </a:pPr>
            <a:r>
              <a:rPr lang="en" sz="1000"/>
              <a:t> Native ground wasp, </a:t>
            </a:r>
            <a:r>
              <a:rPr lang="en" sz="1000" i="1"/>
              <a:t>Cerceris fumipennis, as a biocontrol of Emerald Ash Borer</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1000"/>
                                        <p:tgtEl>
                                          <p:spTgt spid="2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1" end="1"/>
                                            </p:txEl>
                                          </p:spTgt>
                                        </p:tgtEl>
                                        <p:attrNameLst>
                                          <p:attrName>style.visibility</p:attrName>
                                        </p:attrNameLst>
                                      </p:cBhvr>
                                      <p:to>
                                        <p:strVal val="visible"/>
                                      </p:to>
                                    </p:set>
                                    <p:animEffect transition="in" filter="fade">
                                      <p:cBhvr>
                                        <p:cTn id="12" dur="1000"/>
                                        <p:tgtEl>
                                          <p:spTgt spid="2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xEl>
                                              <p:pRg st="2" end="2"/>
                                            </p:txEl>
                                          </p:spTgt>
                                        </p:tgtEl>
                                        <p:attrNameLst>
                                          <p:attrName>style.visibility</p:attrName>
                                        </p:attrNameLst>
                                      </p:cBhvr>
                                      <p:to>
                                        <p:strVal val="visible"/>
                                      </p:to>
                                    </p:set>
                                    <p:animEffect transition="in" filter="fade">
                                      <p:cBhvr>
                                        <p:cTn id="17" dur="1000"/>
                                        <p:tgtEl>
                                          <p:spTgt spid="25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11425" y="0"/>
            <a:ext cx="8229600" cy="695400"/>
          </a:xfrm>
          <a:prstGeom prst="rect">
            <a:avLst/>
          </a:prstGeom>
        </p:spPr>
        <p:txBody>
          <a:bodyPr lIns="91425" tIns="91425" rIns="91425" bIns="91425" anchor="b" anchorCtr="0">
            <a:noAutofit/>
          </a:bodyPr>
          <a:lstStyle/>
          <a:p>
            <a:pPr>
              <a:spcBef>
                <a:spcPts val="0"/>
              </a:spcBef>
              <a:buNone/>
            </a:pPr>
            <a:r>
              <a:rPr lang="en"/>
              <a:t>Activity</a:t>
            </a:r>
          </a:p>
        </p:txBody>
      </p:sp>
      <p:sp>
        <p:nvSpPr>
          <p:cNvPr id="261" name="Shape 261"/>
          <p:cNvSpPr txBox="1">
            <a:spLocks noGrp="1"/>
          </p:cNvSpPr>
          <p:nvPr>
            <p:ph type="body" idx="1"/>
          </p:nvPr>
        </p:nvSpPr>
        <p:spPr>
          <a:xfrm>
            <a:off x="258075" y="132350"/>
            <a:ext cx="8229600" cy="3725699"/>
          </a:xfrm>
          <a:prstGeom prst="rect">
            <a:avLst/>
          </a:prstGeom>
        </p:spPr>
        <p:txBody>
          <a:bodyPr lIns="91425" tIns="91425" rIns="91425" bIns="91425" anchor="t" anchorCtr="0">
            <a:noAutofit/>
          </a:bodyPr>
          <a:lstStyle/>
          <a:p>
            <a:pPr lvl="0" rtl="0">
              <a:spcBef>
                <a:spcPts val="0"/>
              </a:spcBef>
              <a:buNone/>
            </a:pPr>
            <a:endParaRPr/>
          </a:p>
          <a:p>
            <a:pPr marL="914400" lvl="1" indent="-381000" rtl="0">
              <a:spcBef>
                <a:spcPts val="0"/>
              </a:spcBef>
              <a:buClr>
                <a:schemeClr val="dk1"/>
              </a:buClr>
              <a:buSzPct val="80000"/>
              <a:buFont typeface="Courier New"/>
              <a:buChar char="o"/>
            </a:pPr>
            <a:r>
              <a:rPr lang="en"/>
              <a:t>Invent a biological control for your invasive species </a:t>
            </a:r>
          </a:p>
          <a:p>
            <a:pPr marL="1371600" lvl="2" indent="-381000" rtl="0">
              <a:spcBef>
                <a:spcPts val="0"/>
              </a:spcBef>
              <a:buClr>
                <a:schemeClr val="dk1"/>
              </a:buClr>
              <a:buSzPct val="80000"/>
              <a:buFont typeface="Wingdings"/>
              <a:buChar char="§"/>
            </a:pPr>
            <a:r>
              <a:rPr lang="en"/>
              <a:t>This is a made up species that doesn’t exist-feel free to pull ideas from existing species though.</a:t>
            </a:r>
          </a:p>
          <a:p>
            <a:pPr marL="914400" lvl="1" indent="-381000" rtl="0">
              <a:spcBef>
                <a:spcPts val="0"/>
              </a:spcBef>
              <a:buClr>
                <a:schemeClr val="dk1"/>
              </a:buClr>
              <a:buSzPct val="80000"/>
              <a:buFont typeface="Courier New"/>
              <a:buChar char="o"/>
            </a:pPr>
            <a:r>
              <a:rPr lang="en"/>
              <a:t>Can be an insect, plant, disease, or wildlife species</a:t>
            </a:r>
          </a:p>
          <a:p>
            <a:pPr marL="914400" lvl="1" indent="-381000" rtl="0">
              <a:spcBef>
                <a:spcPts val="0"/>
              </a:spcBef>
              <a:buClr>
                <a:schemeClr val="dk1"/>
              </a:buClr>
              <a:buSzPct val="80000"/>
              <a:buFont typeface="Courier New"/>
              <a:buChar char="o"/>
            </a:pPr>
            <a:r>
              <a:rPr lang="en"/>
              <a:t>Go through example of European Rabbit with students (next slide)</a:t>
            </a:r>
          </a:p>
          <a:p>
            <a:pPr marL="914400" lvl="1" indent="-381000" rtl="0">
              <a:spcBef>
                <a:spcPts val="0"/>
              </a:spcBef>
              <a:buClr>
                <a:schemeClr val="dk1"/>
              </a:buClr>
              <a:buSzPct val="80000"/>
              <a:buFont typeface="Courier New"/>
              <a:buChar char="o"/>
            </a:pPr>
            <a:r>
              <a:rPr lang="en"/>
              <a:t>Split class into 5 group</a:t>
            </a:r>
          </a:p>
          <a:p>
            <a:pPr marL="1371600" lvl="2" indent="-381000" rtl="0">
              <a:spcBef>
                <a:spcPts val="0"/>
              </a:spcBef>
              <a:buClr>
                <a:schemeClr val="dk1"/>
              </a:buClr>
              <a:buSzPct val="80000"/>
              <a:buFont typeface="Wingdings"/>
              <a:buChar char="§"/>
            </a:pPr>
            <a:r>
              <a:rPr lang="en"/>
              <a:t>Give each group a blank piece of paper &amp; a species card</a:t>
            </a:r>
          </a:p>
          <a:p>
            <a:pPr>
              <a:spcBef>
                <a:spcPts val="0"/>
              </a:spcBef>
              <a:buNone/>
            </a:pPr>
            <a:endParaRPr sz="2400"/>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88300" y="-91521"/>
            <a:ext cx="8229600" cy="857400"/>
          </a:xfrm>
          <a:prstGeom prst="rect">
            <a:avLst/>
          </a:prstGeom>
        </p:spPr>
        <p:txBody>
          <a:bodyPr lIns="91425" tIns="91425" rIns="91425" bIns="91425" anchor="b" anchorCtr="0">
            <a:noAutofit/>
          </a:bodyPr>
          <a:lstStyle/>
          <a:p>
            <a:pPr>
              <a:spcBef>
                <a:spcPts val="0"/>
              </a:spcBef>
              <a:buNone/>
            </a:pPr>
            <a:r>
              <a:rPr lang="en"/>
              <a:t>Example</a:t>
            </a:r>
          </a:p>
        </p:txBody>
      </p:sp>
      <p:sp>
        <p:nvSpPr>
          <p:cNvPr id="267" name="Shape 267"/>
          <p:cNvSpPr txBox="1"/>
          <p:nvPr/>
        </p:nvSpPr>
        <p:spPr>
          <a:xfrm>
            <a:off x="2361450" y="3070475"/>
            <a:ext cx="2523599" cy="1754400"/>
          </a:xfrm>
          <a:prstGeom prst="rect">
            <a:avLst/>
          </a:prstGeom>
          <a:noFill/>
          <a:ln>
            <a:noFill/>
          </a:ln>
        </p:spPr>
        <p:txBody>
          <a:bodyPr lIns="91425" tIns="91425" rIns="91425" bIns="91425" anchor="t" anchorCtr="0">
            <a:noAutofit/>
          </a:bodyPr>
          <a:lstStyle/>
          <a:p>
            <a:pPr>
              <a:spcBef>
                <a:spcPts val="0"/>
              </a:spcBef>
              <a:buNone/>
            </a:pPr>
            <a:endParaRPr/>
          </a:p>
        </p:txBody>
      </p:sp>
      <p:sp>
        <p:nvSpPr>
          <p:cNvPr id="268" name="Shape 268"/>
          <p:cNvSpPr txBox="1"/>
          <p:nvPr/>
        </p:nvSpPr>
        <p:spPr>
          <a:xfrm>
            <a:off x="3752075" y="542775"/>
            <a:ext cx="5307000" cy="1183800"/>
          </a:xfrm>
          <a:prstGeom prst="rect">
            <a:avLst/>
          </a:prstGeom>
          <a:noFill/>
          <a:ln>
            <a:noFill/>
          </a:ln>
        </p:spPr>
        <p:txBody>
          <a:bodyPr lIns="91425" tIns="91425" rIns="91425" bIns="91425" anchor="t" anchorCtr="0">
            <a:noAutofit/>
          </a:bodyPr>
          <a:lstStyle/>
          <a:p>
            <a:pPr rtl="0">
              <a:spcBef>
                <a:spcPts val="0"/>
              </a:spcBef>
              <a:buNone/>
            </a:pPr>
            <a:r>
              <a:rPr lang="en" b="1" dirty="0">
                <a:solidFill>
                  <a:srgbClr val="FF0000"/>
                </a:solidFill>
              </a:rPr>
              <a:t>Answer the 3 Questions: </a:t>
            </a:r>
          </a:p>
          <a:p>
            <a:pPr marL="0" lvl="0" indent="0" rtl="0">
              <a:spcBef>
                <a:spcPts val="480"/>
              </a:spcBef>
              <a:buNone/>
            </a:pPr>
            <a:endParaRPr dirty="0">
              <a:solidFill>
                <a:schemeClr val="dk1"/>
              </a:solidFill>
            </a:endParaRPr>
          </a:p>
          <a:p>
            <a:pPr marL="0" indent="0" rtl="0">
              <a:spcBef>
                <a:spcPts val="480"/>
              </a:spcBef>
              <a:buNone/>
            </a:pPr>
            <a:r>
              <a:rPr lang="en" b="1" dirty="0">
                <a:solidFill>
                  <a:schemeClr val="dk1"/>
                </a:solidFill>
              </a:rPr>
              <a:t>How the biological control works to target the  invasive species: </a:t>
            </a:r>
            <a:r>
              <a:rPr lang="en" dirty="0">
                <a:solidFill>
                  <a:schemeClr val="dk1"/>
                </a:solidFill>
              </a:rPr>
              <a:t> It causes death in European rabbits by affecting their nervous systems.  Mothers pass the disease to young.</a:t>
            </a:r>
          </a:p>
          <a:p>
            <a:pPr marL="0" lvl="0" indent="0" rtl="0">
              <a:spcBef>
                <a:spcPts val="480"/>
              </a:spcBef>
              <a:buNone/>
            </a:pPr>
            <a:endParaRPr lang="en-US" dirty="0" smtClean="0">
              <a:solidFill>
                <a:schemeClr val="dk1"/>
              </a:solidFill>
            </a:endParaRPr>
          </a:p>
          <a:p>
            <a:pPr>
              <a:spcBef>
                <a:spcPts val="480"/>
              </a:spcBef>
            </a:pPr>
            <a:r>
              <a:rPr lang="en" b="1" dirty="0">
                <a:solidFill>
                  <a:schemeClr val="dk1"/>
                </a:solidFill>
              </a:rPr>
              <a:t>Adaptation(s) the biological control species has to control invasive species: </a:t>
            </a:r>
            <a:r>
              <a:rPr lang="en" dirty="0">
                <a:solidFill>
                  <a:schemeClr val="dk1"/>
                </a:solidFill>
              </a:rPr>
              <a:t>The virus can live in the soil for long periods of time which can infect more of the invasive rabbits reducing the population.  </a:t>
            </a:r>
            <a:endParaRPr dirty="0">
              <a:solidFill>
                <a:schemeClr val="dk1"/>
              </a:solidFill>
            </a:endParaRPr>
          </a:p>
          <a:p>
            <a:pPr lvl="0" rtl="0">
              <a:spcBef>
                <a:spcPts val="480"/>
              </a:spcBef>
              <a:buClr>
                <a:schemeClr val="dk1"/>
              </a:buClr>
              <a:buSzPct val="78571"/>
              <a:buFont typeface="Arial"/>
              <a:buNone/>
            </a:pPr>
            <a:endParaRPr lang="en" b="1" dirty="0" smtClean="0">
              <a:solidFill>
                <a:schemeClr val="dk1"/>
              </a:solidFill>
            </a:endParaRPr>
          </a:p>
          <a:p>
            <a:pPr lvl="0" rtl="0">
              <a:spcBef>
                <a:spcPts val="480"/>
              </a:spcBef>
              <a:buClr>
                <a:schemeClr val="dk1"/>
              </a:buClr>
              <a:buSzPct val="78571"/>
              <a:buFont typeface="Arial"/>
              <a:buNone/>
            </a:pPr>
            <a:r>
              <a:rPr lang="en" b="1" dirty="0" smtClean="0">
                <a:solidFill>
                  <a:schemeClr val="dk1"/>
                </a:solidFill>
              </a:rPr>
              <a:t>Describe </a:t>
            </a:r>
            <a:r>
              <a:rPr lang="en" b="1" dirty="0">
                <a:solidFill>
                  <a:schemeClr val="dk1"/>
                </a:solidFill>
              </a:rPr>
              <a:t>how the biological control will be kept from becoming invasive: </a:t>
            </a:r>
            <a:r>
              <a:rPr lang="en" dirty="0">
                <a:solidFill>
                  <a:schemeClr val="dk1"/>
                </a:solidFill>
              </a:rPr>
              <a:t>It is a naturally occurring disease.  It only affects rabbit species.  The virus will only be introduced into areas with high infestations of rabbits.  It will quickly kill rabbits leaving the land devoid of them.</a:t>
            </a:r>
          </a:p>
          <a:p>
            <a:pPr marL="0" lvl="0" indent="0" rtl="0">
              <a:spcBef>
                <a:spcPts val="480"/>
              </a:spcBef>
              <a:buNone/>
            </a:pPr>
            <a:endParaRPr b="1" dirty="0">
              <a:solidFill>
                <a:schemeClr val="dk1"/>
              </a:solidFill>
            </a:endParaRPr>
          </a:p>
          <a:p>
            <a:pPr>
              <a:spcBef>
                <a:spcPts val="0"/>
              </a:spcBef>
              <a:buNone/>
            </a:pPr>
            <a:endParaRPr sz="1200" dirty="0"/>
          </a:p>
        </p:txBody>
      </p:sp>
      <p:pic>
        <p:nvPicPr>
          <p:cNvPr id="269" name="Shape 269"/>
          <p:cNvPicPr preferRelativeResize="0"/>
          <p:nvPr/>
        </p:nvPicPr>
        <p:blipFill>
          <a:blip r:embed="rId3">
            <a:alphaModFix/>
          </a:blip>
          <a:stretch>
            <a:fillRect/>
          </a:stretch>
        </p:blipFill>
        <p:spPr>
          <a:xfrm>
            <a:off x="188300" y="1306312"/>
            <a:ext cx="3048000" cy="3076575"/>
          </a:xfrm>
          <a:prstGeom prst="rect">
            <a:avLst/>
          </a:prstGeom>
          <a:noFill/>
          <a:ln>
            <a:noFill/>
          </a:ln>
        </p:spPr>
      </p:pic>
      <p:sp>
        <p:nvSpPr>
          <p:cNvPr id="270" name="Shape 270"/>
          <p:cNvSpPr txBox="1"/>
          <p:nvPr/>
        </p:nvSpPr>
        <p:spPr>
          <a:xfrm>
            <a:off x="423400" y="802925"/>
            <a:ext cx="3124199" cy="503399"/>
          </a:xfrm>
          <a:prstGeom prst="rect">
            <a:avLst/>
          </a:prstGeom>
          <a:noFill/>
          <a:ln>
            <a:noFill/>
          </a:ln>
        </p:spPr>
        <p:txBody>
          <a:bodyPr lIns="91425" tIns="91425" rIns="91425" bIns="91425" anchor="t" anchorCtr="0">
            <a:noAutofit/>
          </a:bodyPr>
          <a:lstStyle/>
          <a:p>
            <a:pPr>
              <a:spcBef>
                <a:spcPts val="0"/>
              </a:spcBef>
              <a:buNone/>
            </a:pPr>
            <a:r>
              <a:rPr lang="en"/>
              <a:t>Draw picture of biological control you invented</a:t>
            </a:r>
          </a:p>
        </p:txBody>
      </p:sp>
      <p:sp>
        <p:nvSpPr>
          <p:cNvPr id="271" name="Shape 271"/>
          <p:cNvSpPr txBox="1">
            <a:spLocks noGrp="1"/>
          </p:cNvSpPr>
          <p:nvPr>
            <p:ph type="body" idx="1"/>
          </p:nvPr>
        </p:nvSpPr>
        <p:spPr>
          <a:xfrm>
            <a:off x="516900" y="4337900"/>
            <a:ext cx="3769800" cy="338699"/>
          </a:xfrm>
          <a:prstGeom prst="rect">
            <a:avLst/>
          </a:prstGeom>
          <a:noFill/>
        </p:spPr>
        <p:txBody>
          <a:bodyPr lIns="91425" tIns="91425" rIns="91425" bIns="91425" anchor="t" anchorCtr="0">
            <a:noAutofit/>
          </a:bodyPr>
          <a:lstStyle/>
          <a:p>
            <a:pPr lvl="0" rtl="0">
              <a:spcBef>
                <a:spcPts val="0"/>
              </a:spcBef>
              <a:buNone/>
            </a:pPr>
            <a:r>
              <a:rPr lang="en" sz="2200" b="1">
                <a:solidFill>
                  <a:srgbClr val="FF0000"/>
                </a:solidFill>
              </a:rPr>
              <a:t>European Rabbit Virus </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271" y="71507"/>
            <a:ext cx="8973671" cy="857250"/>
          </a:xfrm>
        </p:spPr>
        <p:txBody>
          <a:bodyPr/>
          <a:lstStyle/>
          <a:p>
            <a:r>
              <a:rPr lang="en-US" sz="3400" dirty="0" smtClean="0">
                <a:solidFill>
                  <a:srgbClr val="FF0000"/>
                </a:solidFill>
              </a:rPr>
              <a:t>Answer these 3 questions in your group</a:t>
            </a:r>
            <a:endParaRPr lang="en-US" sz="3400" dirty="0">
              <a:solidFill>
                <a:srgbClr val="FF0000"/>
              </a:solidFill>
            </a:endParaRPr>
          </a:p>
        </p:txBody>
      </p:sp>
      <p:sp>
        <p:nvSpPr>
          <p:cNvPr id="3" name="Text Placeholder 2"/>
          <p:cNvSpPr>
            <a:spLocks noGrp="1"/>
          </p:cNvSpPr>
          <p:nvPr>
            <p:ph type="body" idx="1"/>
          </p:nvPr>
        </p:nvSpPr>
        <p:spPr>
          <a:xfrm>
            <a:off x="277907" y="928757"/>
            <a:ext cx="8767482" cy="3725680"/>
          </a:xfrm>
        </p:spPr>
        <p:txBody>
          <a:bodyPr/>
          <a:lstStyle/>
          <a:p>
            <a:pPr marL="514350" indent="-514350">
              <a:spcBef>
                <a:spcPts val="480"/>
              </a:spcBef>
              <a:buAutoNum type="arabicPeriod"/>
            </a:pPr>
            <a:r>
              <a:rPr lang="en-US" sz="2800" b="1" dirty="0" smtClean="0"/>
              <a:t>How </a:t>
            </a:r>
            <a:r>
              <a:rPr lang="en-US" sz="2800" b="1" dirty="0"/>
              <a:t>the biological control works to target </a:t>
            </a:r>
            <a:r>
              <a:rPr lang="en-US" sz="2800" b="1" dirty="0" smtClean="0"/>
              <a:t>the invasive species</a:t>
            </a:r>
          </a:p>
          <a:p>
            <a:pPr marL="514350" indent="-514350">
              <a:spcBef>
                <a:spcPts val="480"/>
              </a:spcBef>
              <a:buAutoNum type="arabicPeriod"/>
            </a:pPr>
            <a:endParaRPr lang="en-US" sz="2800" dirty="0"/>
          </a:p>
          <a:p>
            <a:pPr marL="514350" indent="-514350">
              <a:spcBef>
                <a:spcPts val="480"/>
              </a:spcBef>
              <a:buAutoNum type="arabicPeriod" startAt="2"/>
            </a:pPr>
            <a:r>
              <a:rPr lang="en-US" sz="2800" b="1" dirty="0" smtClean="0"/>
              <a:t>Adaptation(s</a:t>
            </a:r>
            <a:r>
              <a:rPr lang="en-US" sz="2800" b="1" dirty="0"/>
              <a:t>) the biological control </a:t>
            </a:r>
            <a:r>
              <a:rPr lang="en-US" sz="2800" b="1" dirty="0" smtClean="0"/>
              <a:t>species</a:t>
            </a:r>
          </a:p>
          <a:p>
            <a:pPr>
              <a:spcBef>
                <a:spcPts val="480"/>
              </a:spcBef>
            </a:pPr>
            <a:r>
              <a:rPr lang="en-US" sz="2800" b="1" dirty="0" smtClean="0"/>
              <a:t>     has </a:t>
            </a:r>
            <a:r>
              <a:rPr lang="en-US" sz="2800" b="1" dirty="0"/>
              <a:t>to control invasive </a:t>
            </a:r>
            <a:r>
              <a:rPr lang="en-US" sz="2800" b="1" dirty="0" smtClean="0"/>
              <a:t>species</a:t>
            </a:r>
          </a:p>
          <a:p>
            <a:pPr>
              <a:spcBef>
                <a:spcPts val="480"/>
              </a:spcBef>
            </a:pPr>
            <a:endParaRPr lang="en-US" sz="2800" b="1" dirty="0" smtClean="0"/>
          </a:p>
          <a:p>
            <a:pPr>
              <a:spcBef>
                <a:spcPts val="480"/>
              </a:spcBef>
            </a:pPr>
            <a:r>
              <a:rPr lang="en-US" sz="2800" b="1" dirty="0" smtClean="0"/>
              <a:t>3. Describe </a:t>
            </a:r>
            <a:r>
              <a:rPr lang="en-US" sz="2800" b="1" dirty="0"/>
              <a:t>how the biological control will </a:t>
            </a:r>
            <a:r>
              <a:rPr lang="en-US" sz="2800" b="1" dirty="0" smtClean="0"/>
              <a:t>be kept  from </a:t>
            </a:r>
            <a:r>
              <a:rPr lang="en-US" sz="2800" b="1" dirty="0"/>
              <a:t>becoming </a:t>
            </a:r>
            <a:r>
              <a:rPr lang="en-US" sz="2800" b="1" dirty="0" smtClean="0"/>
              <a:t>invasive</a:t>
            </a:r>
            <a:endParaRPr lang="en-US" sz="2800" dirty="0"/>
          </a:p>
        </p:txBody>
      </p:sp>
    </p:spTree>
    <p:extLst>
      <p:ext uri="{BB962C8B-B14F-4D97-AF65-F5344CB8AC3E}">
        <p14:creationId xmlns:p14="http://schemas.microsoft.com/office/powerpoint/2010/main" val="1176646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900" y="38028"/>
            <a:ext cx="8229600" cy="857250"/>
          </a:xfrm>
          <a:solidFill>
            <a:srgbClr val="FFFF00"/>
          </a:solidFill>
        </p:spPr>
        <p:txBody>
          <a:bodyPr/>
          <a:lstStyle/>
          <a:p>
            <a:r>
              <a:rPr lang="en-US" sz="3000" dirty="0" smtClean="0"/>
              <a:t>Groups Present Answers to Class</a:t>
            </a:r>
            <a:endParaRPr lang="en-US" sz="3000" dirty="0"/>
          </a:p>
        </p:txBody>
      </p:sp>
      <p:sp>
        <p:nvSpPr>
          <p:cNvPr id="3" name="Text Placeholder 2"/>
          <p:cNvSpPr>
            <a:spLocks noGrp="1"/>
          </p:cNvSpPr>
          <p:nvPr>
            <p:ph type="body" idx="1"/>
          </p:nvPr>
        </p:nvSpPr>
        <p:spPr>
          <a:xfrm>
            <a:off x="0" y="1200150"/>
            <a:ext cx="8686800" cy="3725680"/>
          </a:xfrm>
        </p:spPr>
        <p:txBody>
          <a:bodyPr/>
          <a:lstStyle/>
          <a:p>
            <a:pPr>
              <a:spcBef>
                <a:spcPts val="480"/>
              </a:spcBef>
            </a:pPr>
            <a:r>
              <a:rPr lang="en-US" sz="2500" dirty="0" smtClean="0"/>
              <a:t>1. How </a:t>
            </a:r>
            <a:r>
              <a:rPr lang="en-US" sz="2500" dirty="0"/>
              <a:t>the biological control works to target the invasive species</a:t>
            </a:r>
          </a:p>
          <a:p>
            <a:pPr marL="514350" indent="-514350">
              <a:spcBef>
                <a:spcPts val="480"/>
              </a:spcBef>
              <a:buAutoNum type="arabicPeriod"/>
            </a:pPr>
            <a:endParaRPr lang="en-US" sz="2500" dirty="0"/>
          </a:p>
          <a:p>
            <a:pPr>
              <a:spcBef>
                <a:spcPts val="480"/>
              </a:spcBef>
            </a:pPr>
            <a:r>
              <a:rPr lang="en-US" sz="2500" dirty="0" smtClean="0"/>
              <a:t>2. Adaptation(s</a:t>
            </a:r>
            <a:r>
              <a:rPr lang="en-US" sz="2500" dirty="0"/>
              <a:t>) the biological control species</a:t>
            </a:r>
          </a:p>
          <a:p>
            <a:pPr>
              <a:spcBef>
                <a:spcPts val="480"/>
              </a:spcBef>
            </a:pPr>
            <a:r>
              <a:rPr lang="en-US" sz="2500" dirty="0"/>
              <a:t>     has to control invasive species</a:t>
            </a:r>
          </a:p>
          <a:p>
            <a:pPr>
              <a:spcBef>
                <a:spcPts val="480"/>
              </a:spcBef>
            </a:pPr>
            <a:endParaRPr lang="en-US" sz="2500" dirty="0"/>
          </a:p>
          <a:p>
            <a:pPr>
              <a:spcBef>
                <a:spcPts val="480"/>
              </a:spcBef>
            </a:pPr>
            <a:r>
              <a:rPr lang="en-US" sz="2500" dirty="0" smtClean="0"/>
              <a:t>3. Describe </a:t>
            </a:r>
            <a:r>
              <a:rPr lang="en-US" sz="2500" dirty="0"/>
              <a:t>how the biological control will be kept  from becoming invasive</a:t>
            </a:r>
          </a:p>
          <a:p>
            <a:endParaRPr lang="en-US" dirty="0"/>
          </a:p>
        </p:txBody>
      </p:sp>
      <p:pic>
        <p:nvPicPr>
          <p:cNvPr id="9" name="Picture 8"/>
          <p:cNvPicPr>
            <a:picLocks noChangeAspect="1"/>
          </p:cNvPicPr>
          <p:nvPr/>
        </p:nvPicPr>
        <p:blipFill>
          <a:blip r:embed="rId2"/>
          <a:stretch>
            <a:fillRect/>
          </a:stretch>
        </p:blipFill>
        <p:spPr>
          <a:xfrm>
            <a:off x="0" y="0"/>
            <a:ext cx="1875995" cy="112526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082" y="2884784"/>
            <a:ext cx="1294340" cy="1082931"/>
          </a:xfrm>
          <a:prstGeom prst="rect">
            <a:avLst/>
          </a:prstGeom>
        </p:spPr>
      </p:pic>
      <p:pic>
        <p:nvPicPr>
          <p:cNvPr id="11" name="Picture 10"/>
          <p:cNvPicPr>
            <a:picLocks noChangeAspect="1"/>
          </p:cNvPicPr>
          <p:nvPr/>
        </p:nvPicPr>
        <p:blipFill>
          <a:blip r:embed="rId4"/>
          <a:stretch>
            <a:fillRect/>
          </a:stretch>
        </p:blipFill>
        <p:spPr>
          <a:xfrm>
            <a:off x="8070361" y="1032480"/>
            <a:ext cx="1033932" cy="1023541"/>
          </a:xfrm>
          <a:prstGeom prst="rect">
            <a:avLst/>
          </a:prstGeom>
        </p:spPr>
      </p:pic>
      <p:pic>
        <p:nvPicPr>
          <p:cNvPr id="13" name="Picture 2"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8317" y="4256446"/>
            <a:ext cx="1181556" cy="17741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6554134" y="1870095"/>
            <a:ext cx="1305702" cy="1767648"/>
          </a:xfrm>
          <a:prstGeom prst="rect">
            <a:avLst/>
          </a:prstGeom>
        </p:spPr>
      </p:pic>
    </p:spTree>
    <p:extLst>
      <p:ext uri="{BB962C8B-B14F-4D97-AF65-F5344CB8AC3E}">
        <p14:creationId xmlns:p14="http://schemas.microsoft.com/office/powerpoint/2010/main" val="3561193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a:hlinkClick r:id="rId3"/>
          </p:cNvPr>
          <p:cNvSpPr/>
          <p:nvPr/>
        </p:nvSpPr>
        <p:spPr>
          <a:xfrm>
            <a:off x="803200" y="0"/>
            <a:ext cx="65726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373175" y="101425"/>
            <a:ext cx="8229600" cy="622199"/>
          </a:xfrm>
          <a:prstGeom prst="rect">
            <a:avLst/>
          </a:prstGeom>
        </p:spPr>
        <p:txBody>
          <a:bodyPr lIns="91425" tIns="91425" rIns="91425" bIns="91425" anchor="b" anchorCtr="0">
            <a:noAutofit/>
          </a:bodyPr>
          <a:lstStyle/>
          <a:p>
            <a:pPr lvl="0" rtl="0">
              <a:spcBef>
                <a:spcPts val="0"/>
              </a:spcBef>
              <a:buNone/>
            </a:pPr>
            <a:r>
              <a:rPr lang="en"/>
              <a:t>Eradication Is Not Always Possible</a:t>
            </a:r>
          </a:p>
        </p:txBody>
      </p:sp>
      <p:sp>
        <p:nvSpPr>
          <p:cNvPr id="282" name="Shape 282"/>
          <p:cNvSpPr txBox="1">
            <a:spLocks noGrp="1"/>
          </p:cNvSpPr>
          <p:nvPr>
            <p:ph type="body" idx="1"/>
          </p:nvPr>
        </p:nvSpPr>
        <p:spPr>
          <a:xfrm>
            <a:off x="113600" y="767175"/>
            <a:ext cx="6161099" cy="3725699"/>
          </a:xfrm>
          <a:prstGeom prst="rect">
            <a:avLst/>
          </a:prstGeom>
        </p:spPr>
        <p:txBody>
          <a:bodyPr lIns="91425" tIns="91425" rIns="91425" bIns="91425" anchor="t" anchorCtr="0">
            <a:noAutofit/>
          </a:bodyPr>
          <a:lstStyle/>
          <a:p>
            <a:pPr lvl="0" rtl="0">
              <a:spcBef>
                <a:spcPts val="0"/>
              </a:spcBef>
              <a:buNone/>
            </a:pPr>
            <a:r>
              <a:rPr lang="en" sz="2400"/>
              <a:t>Snakeheads In China-kept in check by Alligators, larger fish and snakes</a:t>
            </a:r>
          </a:p>
          <a:p>
            <a:pPr marL="457200" lvl="0" indent="-381000" rtl="0">
              <a:spcBef>
                <a:spcPts val="0"/>
              </a:spcBef>
              <a:buClr>
                <a:schemeClr val="dk1"/>
              </a:buClr>
              <a:buSzPct val="100000"/>
              <a:buFont typeface="Arial"/>
              <a:buChar char="●"/>
            </a:pPr>
            <a:r>
              <a:rPr lang="en" sz="2400"/>
              <a:t>In the US-snakeheads are mainly in the eastern US where these predators do not exist </a:t>
            </a:r>
          </a:p>
          <a:p>
            <a:pPr marL="457200" lvl="0" indent="-381000" rtl="0">
              <a:spcBef>
                <a:spcPts val="0"/>
              </a:spcBef>
              <a:buClr>
                <a:schemeClr val="dk1"/>
              </a:buClr>
              <a:buSzPct val="100000"/>
              <a:buFont typeface="Arial"/>
              <a:buChar char="●"/>
            </a:pPr>
            <a:r>
              <a:rPr lang="en" sz="2400"/>
              <a:t>Introducing alligators and snakes which eat the fish in the native range isn’t feasible</a:t>
            </a:r>
          </a:p>
          <a:p>
            <a:pPr marL="457200" lvl="0" indent="-381000" rtl="0">
              <a:spcBef>
                <a:spcPts val="0"/>
              </a:spcBef>
              <a:buClr>
                <a:schemeClr val="dk1"/>
              </a:buClr>
              <a:buSzPct val="100000"/>
              <a:buFont typeface="Arial"/>
              <a:buChar char="●"/>
            </a:pPr>
            <a:r>
              <a:rPr lang="en" sz="2400"/>
              <a:t>Control options include managing the species through fishing and deterrents to contain the spread - not eradicating it </a:t>
            </a:r>
          </a:p>
          <a:p>
            <a:pPr lvl="0" rtl="0">
              <a:spcBef>
                <a:spcPts val="0"/>
              </a:spcBef>
              <a:buNone/>
            </a:pPr>
            <a:endParaRPr sz="2400"/>
          </a:p>
          <a:p>
            <a:pPr lvl="0" rtl="0">
              <a:spcBef>
                <a:spcPts val="0"/>
              </a:spcBef>
              <a:buNone/>
            </a:pPr>
            <a:endParaRPr sz="2400"/>
          </a:p>
        </p:txBody>
      </p:sp>
      <p:pic>
        <p:nvPicPr>
          <p:cNvPr id="283" name="Shape 283"/>
          <p:cNvPicPr preferRelativeResize="0"/>
          <p:nvPr/>
        </p:nvPicPr>
        <p:blipFill>
          <a:blip r:embed="rId3">
            <a:alphaModFix/>
          </a:blip>
          <a:stretch>
            <a:fillRect/>
          </a:stretch>
        </p:blipFill>
        <p:spPr>
          <a:xfrm>
            <a:off x="6398550" y="576824"/>
            <a:ext cx="2745450" cy="1828474"/>
          </a:xfrm>
          <a:prstGeom prst="rect">
            <a:avLst/>
          </a:prstGeom>
          <a:noFill/>
          <a:ln>
            <a:noFill/>
          </a:ln>
        </p:spPr>
      </p:pic>
      <p:pic>
        <p:nvPicPr>
          <p:cNvPr id="284" name="Shape 284"/>
          <p:cNvPicPr preferRelativeResize="0"/>
          <p:nvPr/>
        </p:nvPicPr>
        <p:blipFill>
          <a:blip r:embed="rId4">
            <a:alphaModFix/>
          </a:blip>
          <a:stretch>
            <a:fillRect/>
          </a:stretch>
        </p:blipFill>
        <p:spPr>
          <a:xfrm>
            <a:off x="5939600" y="2882125"/>
            <a:ext cx="3369999" cy="1861600"/>
          </a:xfrm>
          <a:prstGeom prst="rect">
            <a:avLst/>
          </a:prstGeom>
          <a:noFill/>
          <a:ln>
            <a:noFill/>
          </a:ln>
        </p:spPr>
      </p:pic>
      <p:sp>
        <p:nvSpPr>
          <p:cNvPr id="285" name="Shape 285"/>
          <p:cNvSpPr txBox="1"/>
          <p:nvPr/>
        </p:nvSpPr>
        <p:spPr>
          <a:xfrm>
            <a:off x="6526825" y="4568775"/>
            <a:ext cx="1874100" cy="574799"/>
          </a:xfrm>
          <a:prstGeom prst="rect">
            <a:avLst/>
          </a:prstGeom>
          <a:solidFill>
            <a:srgbClr val="FFFF00"/>
          </a:solidFill>
          <a:ln>
            <a:noFill/>
          </a:ln>
        </p:spPr>
        <p:txBody>
          <a:bodyPr lIns="91425" tIns="91425" rIns="91425" bIns="91425" anchor="t" anchorCtr="0">
            <a:noAutofit/>
          </a:bodyPr>
          <a:lstStyle/>
          <a:p>
            <a:pPr>
              <a:spcBef>
                <a:spcPts val="0"/>
              </a:spcBef>
              <a:buNone/>
            </a:pPr>
            <a:r>
              <a:rPr lang="en"/>
              <a:t>2015 Range of Snakehead in Red</a:t>
            </a:r>
          </a:p>
        </p:txBody>
      </p:sp>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Day 4 </a:t>
            </a:r>
          </a:p>
        </p:txBody>
      </p:sp>
      <p:sp>
        <p:nvSpPr>
          <p:cNvPr id="297" name="Shape 297"/>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49" name="Shape 49"/>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Define adaptations</a:t>
            </a:r>
          </a:p>
          <a:p>
            <a:pPr marL="457200" lvl="0" indent="-381000" rtl="0">
              <a:spcBef>
                <a:spcPts val="0"/>
              </a:spcBef>
              <a:buClr>
                <a:schemeClr val="dk1"/>
              </a:buClr>
              <a:buSzPct val="100000"/>
              <a:buFont typeface="Arial"/>
              <a:buChar char="●"/>
            </a:pPr>
            <a:r>
              <a:rPr lang="en" sz="2400"/>
              <a:t>Define three types of adaptations </a:t>
            </a:r>
          </a:p>
          <a:p>
            <a:pPr marL="457200" lvl="0" indent="-381000" rtl="0">
              <a:spcBef>
                <a:spcPts val="0"/>
              </a:spcBef>
              <a:buClr>
                <a:schemeClr val="dk1"/>
              </a:buClr>
              <a:buSzPct val="100000"/>
              <a:buFont typeface="Arial"/>
              <a:buChar char="●"/>
            </a:pPr>
            <a:r>
              <a:rPr lang="en" sz="2400"/>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a:t>Introduce an organism to control an invasive species</a:t>
            </a:r>
          </a:p>
          <a:p>
            <a:pPr lvl="0" rtl="0">
              <a:spcBef>
                <a:spcPts val="0"/>
              </a:spcBef>
              <a:buNone/>
            </a:pPr>
            <a:endParaRP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Objectives </a:t>
            </a:r>
          </a:p>
        </p:txBody>
      </p:sp>
      <p:sp>
        <p:nvSpPr>
          <p:cNvPr id="303" name="Shape 303"/>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strike="sngStrike"/>
              <a:t>Define adaptations</a:t>
            </a:r>
          </a:p>
          <a:p>
            <a:pPr marL="457200" lvl="0" indent="-381000" rtl="0">
              <a:spcBef>
                <a:spcPts val="0"/>
              </a:spcBef>
              <a:buClr>
                <a:schemeClr val="dk1"/>
              </a:buClr>
              <a:buSzPct val="100000"/>
              <a:buFont typeface="Arial"/>
              <a:buChar char="●"/>
            </a:pPr>
            <a:r>
              <a:rPr lang="en" sz="2400" strike="sngStrike"/>
              <a:t>Define three types of adaptations </a:t>
            </a:r>
          </a:p>
          <a:p>
            <a:pPr marL="457200" lvl="0" indent="-381000" rtl="0">
              <a:spcBef>
                <a:spcPts val="0"/>
              </a:spcBef>
              <a:buClr>
                <a:schemeClr val="dk1"/>
              </a:buClr>
              <a:buSzPct val="100000"/>
              <a:buFont typeface="Arial"/>
              <a:buChar char="●"/>
            </a:pPr>
            <a:r>
              <a:rPr lang="en" sz="2400" strike="sngStrike"/>
              <a:t>Research invasive species adaptations</a:t>
            </a:r>
            <a:r>
              <a:rPr lang="en" sz="2400">
                <a:solidFill>
                  <a:srgbClr val="FF0000"/>
                </a:solidFill>
              </a:rPr>
              <a:t> </a:t>
            </a:r>
          </a:p>
          <a:p>
            <a:pPr marL="457200" lvl="0" indent="-381000" rtl="0">
              <a:spcBef>
                <a:spcPts val="0"/>
              </a:spcBef>
              <a:buClr>
                <a:schemeClr val="dk1"/>
              </a:buClr>
              <a:buSzPct val="100000"/>
              <a:buFont typeface="Arial"/>
              <a:buChar char="●"/>
            </a:pPr>
            <a:r>
              <a:rPr lang="en" sz="2400" strike="sngStrike"/>
              <a:t>Introduce an organism to control an invasive species</a:t>
            </a:r>
          </a:p>
          <a:p>
            <a:pPr lvl="0" rtl="0">
              <a:spcBef>
                <a:spcPts val="0"/>
              </a:spcBef>
              <a:buNone/>
            </a:pPr>
            <a:endParaRPr/>
          </a:p>
        </p:txBody>
      </p:sp>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Shape 309"/>
          <p:cNvSpPr txBox="1">
            <a:spLocks noGrp="1"/>
          </p:cNvSpPr>
          <p:nvPr>
            <p:ph type="body" idx="1"/>
          </p:nvPr>
        </p:nvSpPr>
        <p:spPr>
          <a:xfrm>
            <a:off x="198750" y="446575"/>
            <a:ext cx="8229600" cy="3725699"/>
          </a:xfrm>
          <a:prstGeom prst="rect">
            <a:avLst/>
          </a:prstGeom>
        </p:spPr>
        <p:txBody>
          <a:bodyPr lIns="91425" tIns="91425" rIns="91425" bIns="91425" anchor="t" anchorCtr="0">
            <a:noAutofit/>
          </a:bodyPr>
          <a:lstStyle/>
          <a:p>
            <a:pPr marR="0" lvl="0" algn="l" rtl="0">
              <a:lnSpc>
                <a:spcPct val="100000"/>
              </a:lnSpc>
              <a:spcBef>
                <a:spcPts val="600"/>
              </a:spcBef>
              <a:spcAft>
                <a:spcPts val="0"/>
              </a:spcAft>
              <a:buNone/>
            </a:pPr>
            <a:endParaRPr sz="1800" dirty="0"/>
          </a:p>
          <a:p>
            <a:pPr marL="457200" lvl="0" indent="-381000" rtl="0">
              <a:spcBef>
                <a:spcPts val="0"/>
              </a:spcBef>
              <a:buClr>
                <a:schemeClr val="dk1"/>
              </a:buClr>
              <a:buSzPct val="100000"/>
              <a:buFont typeface="Arial"/>
              <a:buChar char="●"/>
            </a:pPr>
            <a:r>
              <a:rPr lang="en" sz="2400" b="1" dirty="0"/>
              <a:t>It’s (Not) Just A </a:t>
            </a:r>
            <a:r>
              <a:rPr lang="en" sz="2400" b="1" dirty="0" smtClean="0"/>
              <a:t>Bug Activity</a:t>
            </a:r>
            <a:endParaRPr lang="en" sz="2400" b="1" dirty="0"/>
          </a:p>
          <a:p>
            <a:pPr marL="914400" lvl="1" indent="-381000" rtl="0">
              <a:spcBef>
                <a:spcPts val="0"/>
              </a:spcBef>
              <a:buClr>
                <a:schemeClr val="dk1"/>
              </a:buClr>
              <a:buSzPct val="80000"/>
              <a:buFont typeface="Courier New"/>
              <a:buChar char="o"/>
            </a:pPr>
            <a:r>
              <a:rPr lang="en" dirty="0"/>
              <a:t>Reflects on the challenges that farmers have in cultivating crops caused by invasive species</a:t>
            </a:r>
          </a:p>
          <a:p>
            <a:pPr marL="914400" lvl="1" indent="-381000" rtl="0">
              <a:spcBef>
                <a:spcPts val="0"/>
              </a:spcBef>
              <a:buClr>
                <a:schemeClr val="dk1"/>
              </a:buClr>
              <a:buSzPct val="80000"/>
              <a:buFont typeface="Courier New"/>
              <a:buChar char="o"/>
            </a:pPr>
            <a:r>
              <a:rPr lang="en" dirty="0"/>
              <a:t>Access lesson: </a:t>
            </a:r>
            <a:r>
              <a:rPr lang="en" u="sng" dirty="0">
                <a:solidFill>
                  <a:schemeClr val="hlink"/>
                </a:solidFill>
                <a:hlinkClick r:id="rId3"/>
              </a:rPr>
              <a:t>http://learning.blogs.nytimes.com/2007/06/19/its-not-just-a-bug/?_r=0</a:t>
            </a:r>
            <a:r>
              <a:rPr lang="en" dirty="0"/>
              <a:t>  </a:t>
            </a:r>
          </a:p>
          <a:p>
            <a:pPr marL="457200" lvl="0" indent="0" rtl="0">
              <a:spcBef>
                <a:spcPts val="0"/>
              </a:spcBef>
              <a:buNone/>
            </a:pPr>
            <a:endParaRPr sz="1800" dirty="0"/>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55" name="Shape 55"/>
          <p:cNvSpPr txBox="1">
            <a:spLocks noGrp="1"/>
          </p:cNvSpPr>
          <p:nvPr>
            <p:ph type="body" idx="1"/>
          </p:nvPr>
        </p:nvSpPr>
        <p:spPr>
          <a:xfrm>
            <a:off x="-80100" y="1200150"/>
            <a:ext cx="5614199"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Trait - feature of an organism </a:t>
            </a:r>
          </a:p>
          <a:p>
            <a:pPr marL="914400" lvl="1" indent="-381000" rtl="0">
              <a:spcBef>
                <a:spcPts val="0"/>
              </a:spcBef>
              <a:buClr>
                <a:schemeClr val="dk1"/>
              </a:buClr>
              <a:buSzPct val="80000"/>
              <a:buFont typeface="Courier New"/>
              <a:buChar char="o"/>
            </a:pPr>
            <a:r>
              <a:rPr lang="en"/>
              <a:t>Genetic term review </a:t>
            </a:r>
          </a:p>
          <a:p>
            <a:pPr marL="1371600" lvl="2" indent="-381000" rtl="0">
              <a:spcBef>
                <a:spcPts val="0"/>
              </a:spcBef>
              <a:buClr>
                <a:schemeClr val="dk1"/>
              </a:buClr>
              <a:buSzPct val="133333"/>
              <a:buFont typeface="Wingdings"/>
              <a:buChar char="§"/>
            </a:pPr>
            <a:r>
              <a:rPr lang="en" sz="1800" b="1" u="sng"/>
              <a:t>Phenotype </a:t>
            </a:r>
            <a:r>
              <a:rPr lang="en" sz="1800"/>
              <a:t>- Physical characteristics </a:t>
            </a:r>
          </a:p>
          <a:p>
            <a:pPr marL="1371600" lvl="2" indent="-342900" rtl="0">
              <a:spcBef>
                <a:spcPts val="0"/>
              </a:spcBef>
              <a:buClr>
                <a:schemeClr val="dk1"/>
              </a:buClr>
              <a:buSzPct val="100000"/>
              <a:buFont typeface="Wingdings"/>
              <a:buChar char="§"/>
            </a:pPr>
            <a:r>
              <a:rPr lang="en" sz="1800"/>
              <a:t>Domestic hog on top has non-coarse body hair</a:t>
            </a:r>
          </a:p>
          <a:p>
            <a:pPr marL="1371600" lvl="2" indent="-342900" rtl="0">
              <a:spcBef>
                <a:spcPts val="0"/>
              </a:spcBef>
              <a:buClr>
                <a:schemeClr val="dk1"/>
              </a:buClr>
              <a:buSzPct val="100000"/>
              <a:buFont typeface="Wingdings"/>
              <a:buChar char="§"/>
            </a:pPr>
            <a:r>
              <a:rPr lang="en" sz="1800"/>
              <a:t>Feral hog below has coarse body hair</a:t>
            </a:r>
          </a:p>
        </p:txBody>
      </p:sp>
      <p:sp>
        <p:nvSpPr>
          <p:cNvPr id="56" name="Shape 56"/>
          <p:cNvSpPr txBox="1"/>
          <p:nvPr/>
        </p:nvSpPr>
        <p:spPr>
          <a:xfrm>
            <a:off x="5492602" y="4416050"/>
            <a:ext cx="3528600" cy="446099"/>
          </a:xfrm>
          <a:prstGeom prst="rect">
            <a:avLst/>
          </a:prstGeom>
          <a:noFill/>
          <a:ln>
            <a:noFill/>
          </a:ln>
        </p:spPr>
        <p:txBody>
          <a:bodyPr lIns="91425" tIns="91425" rIns="91425" bIns="91425" anchor="t" anchorCtr="0">
            <a:noAutofit/>
          </a:bodyPr>
          <a:lstStyle/>
          <a:p>
            <a:pPr>
              <a:spcBef>
                <a:spcPts val="0"/>
              </a:spcBef>
              <a:buNone/>
            </a:pPr>
            <a:r>
              <a:rPr lang="en"/>
              <a:t>Feral hogs have course hair protecting them from the elements</a:t>
            </a:r>
          </a:p>
        </p:txBody>
      </p:sp>
      <p:pic>
        <p:nvPicPr>
          <p:cNvPr id="57" name="Shape 57"/>
          <p:cNvPicPr preferRelativeResize="0"/>
          <p:nvPr/>
        </p:nvPicPr>
        <p:blipFill>
          <a:blip r:embed="rId3">
            <a:alphaModFix/>
          </a:blip>
          <a:stretch>
            <a:fillRect/>
          </a:stretch>
        </p:blipFill>
        <p:spPr>
          <a:xfrm>
            <a:off x="5664162" y="49875"/>
            <a:ext cx="2933399" cy="1711149"/>
          </a:xfrm>
          <a:prstGeom prst="rect">
            <a:avLst/>
          </a:prstGeom>
          <a:noFill/>
          <a:ln>
            <a:noFill/>
          </a:ln>
        </p:spPr>
      </p:pic>
      <p:sp>
        <p:nvSpPr>
          <p:cNvPr id="58" name="Shape 58"/>
          <p:cNvSpPr txBox="1"/>
          <p:nvPr/>
        </p:nvSpPr>
        <p:spPr>
          <a:xfrm>
            <a:off x="5625425" y="1761025"/>
            <a:ext cx="2933400" cy="316799"/>
          </a:xfrm>
          <a:prstGeom prst="rect">
            <a:avLst/>
          </a:prstGeom>
          <a:noFill/>
          <a:ln>
            <a:noFill/>
          </a:ln>
        </p:spPr>
        <p:txBody>
          <a:bodyPr lIns="91425" tIns="91425" rIns="91425" bIns="91425" anchor="ctr" anchorCtr="0">
            <a:noAutofit/>
          </a:bodyPr>
          <a:lstStyle/>
          <a:p>
            <a:pPr lvl="0" rtl="0">
              <a:spcBef>
                <a:spcPts val="0"/>
              </a:spcBef>
              <a:buNone/>
            </a:pPr>
            <a:r>
              <a:rPr lang="en"/>
              <a:t>http://arizonapork.com/images/2007/july/Yohn's-Berk-III.jpg</a:t>
            </a:r>
          </a:p>
        </p:txBody>
      </p:sp>
      <p:pic>
        <p:nvPicPr>
          <p:cNvPr id="59" name="Shape 59"/>
          <p:cNvPicPr preferRelativeResize="0"/>
          <p:nvPr/>
        </p:nvPicPr>
        <p:blipFill>
          <a:blip r:embed="rId4">
            <a:alphaModFix/>
          </a:blip>
          <a:stretch>
            <a:fillRect/>
          </a:stretch>
        </p:blipFill>
        <p:spPr>
          <a:xfrm>
            <a:off x="5595275" y="2254200"/>
            <a:ext cx="3215625" cy="229425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fade">
                                      <p:cBhvr>
                                        <p:cTn id="7" dur="10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fade">
                                      <p:cBhvr>
                                        <p:cTn id="12" dur="10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Effect transition="in" filter="fade">
                                      <p:cBhvr>
                                        <p:cTn id="17" dur="1000"/>
                                        <p:tgtEl>
                                          <p:spTgt spid="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3" end="3"/>
                                            </p:txEl>
                                          </p:spTgt>
                                        </p:tgtEl>
                                        <p:attrNameLst>
                                          <p:attrName>style.visibility</p:attrName>
                                        </p:attrNameLst>
                                      </p:cBhvr>
                                      <p:to>
                                        <p:strVal val="visible"/>
                                      </p:to>
                                    </p:set>
                                    <p:animEffect transition="in" filter="fade">
                                      <p:cBhvr>
                                        <p:cTn id="22" dur="1000"/>
                                        <p:tgtEl>
                                          <p:spTgt spid="5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5">
                                            <p:txEl>
                                              <p:pRg st="4" end="4"/>
                                            </p:txEl>
                                          </p:spTgt>
                                        </p:tgtEl>
                                        <p:attrNameLst>
                                          <p:attrName>style.visibility</p:attrName>
                                        </p:attrNameLst>
                                      </p:cBhvr>
                                      <p:to>
                                        <p:strVal val="visible"/>
                                      </p:to>
                                    </p:set>
                                    <p:animEffect transition="in" filter="fade">
                                      <p:cBhvr>
                                        <p:cTn id="27" dur="1000"/>
                                        <p:tgtEl>
                                          <p:spTgt spid="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0" y="40053"/>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65" name="Shape 65"/>
          <p:cNvSpPr txBox="1">
            <a:spLocks noGrp="1"/>
          </p:cNvSpPr>
          <p:nvPr>
            <p:ph type="body" idx="1"/>
          </p:nvPr>
        </p:nvSpPr>
        <p:spPr>
          <a:xfrm>
            <a:off x="0" y="1194425"/>
            <a:ext cx="79641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b="1"/>
              <a:t>Adaptation</a:t>
            </a:r>
            <a:r>
              <a:rPr lang="en" sz="2400"/>
              <a:t> - genetic change which a species becomes better suited to its environment.</a:t>
            </a:r>
          </a:p>
          <a:p>
            <a:pPr marL="914400" lvl="1" indent="-381000" rtl="0">
              <a:spcBef>
                <a:spcPts val="0"/>
              </a:spcBef>
              <a:buClr>
                <a:schemeClr val="dk1"/>
              </a:buClr>
              <a:buSzPct val="80000"/>
              <a:buFont typeface="Courier New"/>
              <a:buChar char="o"/>
            </a:pPr>
            <a:r>
              <a:rPr lang="en"/>
              <a:t>Traits that increases survival </a:t>
            </a:r>
          </a:p>
          <a:p>
            <a:pPr marL="914400" lvl="1" indent="-381000">
              <a:spcBef>
                <a:spcPts val="0"/>
              </a:spcBef>
              <a:buClr>
                <a:schemeClr val="dk1"/>
              </a:buClr>
              <a:buSzPct val="80000"/>
              <a:buFont typeface="Courier New"/>
              <a:buChar char="o"/>
            </a:pPr>
            <a:r>
              <a:rPr lang="en"/>
              <a:t>Traits that increases reproductive success</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
                                            <p:txEl>
                                              <p:pRg st="0" end="0"/>
                                            </p:txEl>
                                          </p:spTgt>
                                        </p:tgtEl>
                                        <p:attrNameLst>
                                          <p:attrName>style.visibility</p:attrName>
                                        </p:attrNameLst>
                                      </p:cBhvr>
                                      <p:to>
                                        <p:strVal val="visible"/>
                                      </p:to>
                                    </p:set>
                                    <p:animEffect transition="in" filter="fade">
                                      <p:cBhvr>
                                        <p:cTn id="7" dur="1000"/>
                                        <p:tgtEl>
                                          <p:spTgt spid="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5">
                                            <p:txEl>
                                              <p:pRg st="1" end="1"/>
                                            </p:txEl>
                                          </p:spTgt>
                                        </p:tgtEl>
                                        <p:attrNameLst>
                                          <p:attrName>style.visibility</p:attrName>
                                        </p:attrNameLst>
                                      </p:cBhvr>
                                      <p:to>
                                        <p:strVal val="visible"/>
                                      </p:to>
                                    </p:set>
                                    <p:animEffect transition="in" filter="fade">
                                      <p:cBhvr>
                                        <p:cTn id="12" dur="1000"/>
                                        <p:tgtEl>
                                          <p:spTgt spid="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xEl>
                                              <p:pRg st="2" end="2"/>
                                            </p:txEl>
                                          </p:spTgt>
                                        </p:tgtEl>
                                        <p:attrNameLst>
                                          <p:attrName>style.visibility</p:attrName>
                                        </p:attrNameLst>
                                      </p:cBhvr>
                                      <p:to>
                                        <p:strVal val="visible"/>
                                      </p:to>
                                    </p:set>
                                    <p:animEffect transition="in" filter="fade">
                                      <p:cBhvr>
                                        <p:cTn id="17" dur="1000"/>
                                        <p:tgtEl>
                                          <p:spTgt spid="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endParaRPr/>
          </a:p>
        </p:txBody>
      </p:sp>
      <p:sp>
        <p:nvSpPr>
          <p:cNvPr id="71" name="Shape 71"/>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a:spcBef>
                <a:spcPts val="0"/>
              </a:spcBef>
              <a:buNone/>
            </a:pPr>
            <a:endParaRPr/>
          </a:p>
        </p:txBody>
      </p:sp>
      <p:sp>
        <p:nvSpPr>
          <p:cNvPr id="72" name="Shape 72">
            <a:hlinkClick r:id="rId3"/>
          </p:cNvPr>
          <p:cNvSpPr/>
          <p:nvPr/>
        </p:nvSpPr>
        <p:spPr>
          <a:xfrm>
            <a:off x="504450" y="0"/>
            <a:ext cx="7768624" cy="5143500"/>
          </a:xfrm>
          <a:prstGeom prst="rect">
            <a:avLst/>
          </a:prstGeom>
          <a:blipFill>
            <a:blip r:embed="rId4">
              <a:alphaModFix/>
            </a:blip>
            <a:stretch>
              <a:fillRect/>
            </a:stretch>
          </a:blipFill>
          <a:ln>
            <a:noFill/>
          </a:ln>
        </p:spPr>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a:spcBef>
                <a:spcPts val="0"/>
              </a:spcBef>
              <a:buNone/>
            </a:pPr>
            <a:r>
              <a:rPr lang="en"/>
              <a:t>Define adaptations </a:t>
            </a:r>
          </a:p>
        </p:txBody>
      </p:sp>
      <p:sp>
        <p:nvSpPr>
          <p:cNvPr id="78" name="Shape 78"/>
          <p:cNvSpPr txBox="1">
            <a:spLocks noGrp="1"/>
          </p:cNvSpPr>
          <p:nvPr>
            <p:ph type="body" idx="1"/>
          </p:nvPr>
        </p:nvSpPr>
        <p:spPr>
          <a:xfrm>
            <a:off x="457200" y="1200150"/>
            <a:ext cx="4926599" cy="3725699"/>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Arial"/>
              <a:buChar char="●"/>
            </a:pPr>
            <a:r>
              <a:rPr lang="en"/>
              <a:t>Check for an understanding. </a:t>
            </a:r>
          </a:p>
          <a:p>
            <a:pPr marL="914400" lvl="1" indent="-381000" rtl="0">
              <a:spcBef>
                <a:spcPts val="0"/>
              </a:spcBef>
              <a:buClr>
                <a:schemeClr val="dk1"/>
              </a:buClr>
              <a:buSzPct val="80000"/>
              <a:buFont typeface="Courier New"/>
              <a:buChar char="o"/>
            </a:pPr>
            <a:r>
              <a:rPr lang="en"/>
              <a:t>What genetics does Lebron James have?</a:t>
            </a:r>
          </a:p>
          <a:p>
            <a:pPr marL="1371600" lvl="2" indent="-381000" rtl="0">
              <a:spcBef>
                <a:spcPts val="0"/>
              </a:spcBef>
              <a:buClr>
                <a:schemeClr val="dk1"/>
              </a:buClr>
              <a:buSzPct val="80000"/>
              <a:buFont typeface="Wingdings"/>
              <a:buChar char="§"/>
            </a:pPr>
            <a:r>
              <a:rPr lang="en"/>
              <a:t>Physically </a:t>
            </a:r>
          </a:p>
          <a:p>
            <a:pPr marL="1371600" lvl="2" indent="-381000" rtl="0">
              <a:spcBef>
                <a:spcPts val="0"/>
              </a:spcBef>
              <a:buClr>
                <a:schemeClr val="dk1"/>
              </a:buClr>
              <a:buSzPct val="80000"/>
              <a:buFont typeface="Wingdings"/>
              <a:buChar char="§"/>
            </a:pPr>
            <a:r>
              <a:rPr lang="en"/>
              <a:t>Mentally</a:t>
            </a:r>
          </a:p>
          <a:p>
            <a:pPr marL="914400" lvl="1" indent="-381000" rtl="0">
              <a:spcBef>
                <a:spcPts val="0"/>
              </a:spcBef>
              <a:buClr>
                <a:schemeClr val="dk1"/>
              </a:buClr>
              <a:buSzPct val="80000"/>
              <a:buFont typeface="Courier New"/>
              <a:buChar char="o"/>
            </a:pPr>
            <a:r>
              <a:rPr lang="en"/>
              <a:t>This gets tricky…..</a:t>
            </a:r>
          </a:p>
        </p:txBody>
      </p:sp>
      <p:pic>
        <p:nvPicPr>
          <p:cNvPr id="79" name="Shape 79"/>
          <p:cNvPicPr preferRelativeResize="0"/>
          <p:nvPr/>
        </p:nvPicPr>
        <p:blipFill>
          <a:blip r:embed="rId3">
            <a:alphaModFix/>
          </a:blip>
          <a:stretch>
            <a:fillRect/>
          </a:stretch>
        </p:blipFill>
        <p:spPr>
          <a:xfrm>
            <a:off x="5774475" y="887325"/>
            <a:ext cx="2652399" cy="3823500"/>
          </a:xfrm>
          <a:prstGeom prst="rect">
            <a:avLst/>
          </a:prstGeom>
          <a:noFill/>
          <a:ln>
            <a:noFill/>
          </a:ln>
        </p:spPr>
      </p:pic>
      <p:sp>
        <p:nvSpPr>
          <p:cNvPr id="80" name="Shape 80"/>
          <p:cNvSpPr txBox="1"/>
          <p:nvPr/>
        </p:nvSpPr>
        <p:spPr>
          <a:xfrm>
            <a:off x="5490087" y="4710825"/>
            <a:ext cx="3501000" cy="401099"/>
          </a:xfrm>
          <a:prstGeom prst="rect">
            <a:avLst/>
          </a:prstGeom>
          <a:noFill/>
          <a:ln>
            <a:noFill/>
          </a:ln>
        </p:spPr>
        <p:txBody>
          <a:bodyPr lIns="91425" tIns="91425" rIns="91425" bIns="91425" anchor="ctr" anchorCtr="0">
            <a:noAutofit/>
          </a:bodyPr>
          <a:lstStyle/>
          <a:p>
            <a:pPr lvl="0" algn="ctr" rtl="0">
              <a:spcBef>
                <a:spcPts val="0"/>
              </a:spcBef>
              <a:buNone/>
            </a:pPr>
            <a:r>
              <a:rPr lang="en" sz="1000"/>
              <a:t>https://strideline.wordpress.com/2015/02/12/lebron-james-and-cavs-have-dunk-party-vs-miami-video/</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animEffect transition="in" filter="fade">
                                      <p:cBhvr>
                                        <p:cTn id="7" dur="1000"/>
                                        <p:tgtEl>
                                          <p:spTgt spid="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xEl>
                                              <p:pRg st="1" end="1"/>
                                            </p:txEl>
                                          </p:spTgt>
                                        </p:tgtEl>
                                        <p:attrNameLst>
                                          <p:attrName>style.visibility</p:attrName>
                                        </p:attrNameLst>
                                      </p:cBhvr>
                                      <p:to>
                                        <p:strVal val="visible"/>
                                      </p:to>
                                    </p:set>
                                    <p:animEffect transition="in" filter="fade">
                                      <p:cBhvr>
                                        <p:cTn id="12" dur="1000"/>
                                        <p:tgtEl>
                                          <p:spTgt spid="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
                                            <p:txEl>
                                              <p:pRg st="2" end="2"/>
                                            </p:txEl>
                                          </p:spTgt>
                                        </p:tgtEl>
                                        <p:attrNameLst>
                                          <p:attrName>style.visibility</p:attrName>
                                        </p:attrNameLst>
                                      </p:cBhvr>
                                      <p:to>
                                        <p:strVal val="visible"/>
                                      </p:to>
                                    </p:set>
                                    <p:animEffect transition="in" filter="fade">
                                      <p:cBhvr>
                                        <p:cTn id="17" dur="1000"/>
                                        <p:tgtEl>
                                          <p:spTgt spid="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
                                            <p:txEl>
                                              <p:pRg st="3" end="3"/>
                                            </p:txEl>
                                          </p:spTgt>
                                        </p:tgtEl>
                                        <p:attrNameLst>
                                          <p:attrName>style.visibility</p:attrName>
                                        </p:attrNameLst>
                                      </p:cBhvr>
                                      <p:to>
                                        <p:strVal val="visible"/>
                                      </p:to>
                                    </p:set>
                                    <p:animEffect transition="in" filter="fade">
                                      <p:cBhvr>
                                        <p:cTn id="22" dur="1000"/>
                                        <p:tgtEl>
                                          <p:spTgt spid="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8">
                                            <p:txEl>
                                              <p:pRg st="4" end="4"/>
                                            </p:txEl>
                                          </p:spTgt>
                                        </p:tgtEl>
                                        <p:attrNameLst>
                                          <p:attrName>style.visibility</p:attrName>
                                        </p:attrNameLst>
                                      </p:cBhvr>
                                      <p:to>
                                        <p:strVal val="visible"/>
                                      </p:to>
                                    </p:set>
                                    <p:animEffect transition="in" filter="fade">
                                      <p:cBhvr>
                                        <p:cTn id="27" dur="1000"/>
                                        <p:tgtEl>
                                          <p:spTgt spid="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Define adaptations </a:t>
            </a:r>
          </a:p>
        </p:txBody>
      </p:sp>
      <p:sp>
        <p:nvSpPr>
          <p:cNvPr id="86" name="Shape 86"/>
          <p:cNvSpPr txBox="1">
            <a:spLocks noGrp="1"/>
          </p:cNvSpPr>
          <p:nvPr>
            <p:ph type="body" idx="1"/>
          </p:nvPr>
        </p:nvSpPr>
        <p:spPr>
          <a:xfrm>
            <a:off x="457200" y="1200150"/>
            <a:ext cx="4295700" cy="3725699"/>
          </a:xfrm>
          <a:prstGeom prst="rect">
            <a:avLst/>
          </a:prstGeom>
        </p:spPr>
        <p:txBody>
          <a:bodyPr lIns="91425" tIns="91425" rIns="91425" bIns="91425" anchor="t" anchorCtr="0">
            <a:noAutofit/>
          </a:bodyPr>
          <a:lstStyle/>
          <a:p>
            <a:pPr marL="457200" lvl="0" indent="-381000" rtl="0">
              <a:spcBef>
                <a:spcPts val="0"/>
              </a:spcBef>
              <a:buClr>
                <a:schemeClr val="dk1"/>
              </a:buClr>
              <a:buSzPct val="100000"/>
              <a:buFont typeface="Arial"/>
              <a:buChar char="●"/>
            </a:pPr>
            <a:r>
              <a:rPr lang="en" sz="2400"/>
              <a:t>Adaptation vs Acclimation</a:t>
            </a:r>
          </a:p>
          <a:p>
            <a:pPr marL="914400" lvl="1" indent="-342900" rtl="0">
              <a:spcBef>
                <a:spcPts val="0"/>
              </a:spcBef>
              <a:buClr>
                <a:schemeClr val="dk1"/>
              </a:buClr>
              <a:buSzPct val="100000"/>
              <a:buFont typeface="Courier New"/>
              <a:buChar char="o"/>
            </a:pPr>
            <a:r>
              <a:rPr lang="en" sz="1800"/>
              <a:t>Adaptation </a:t>
            </a:r>
          </a:p>
          <a:p>
            <a:pPr marL="1371600" lvl="2" indent="-342900" rtl="0">
              <a:spcBef>
                <a:spcPts val="0"/>
              </a:spcBef>
              <a:buClr>
                <a:schemeClr val="dk1"/>
              </a:buClr>
              <a:buSzPct val="100000"/>
              <a:buFont typeface="Wingdings"/>
              <a:buChar char="§"/>
            </a:pPr>
            <a:r>
              <a:rPr lang="en" sz="1800"/>
              <a:t>Genetic change increases survival</a:t>
            </a:r>
          </a:p>
          <a:p>
            <a:pPr marL="1828800" lvl="3" indent="-342900" rtl="0">
              <a:spcBef>
                <a:spcPts val="0"/>
              </a:spcBef>
              <a:buClr>
                <a:schemeClr val="dk1"/>
              </a:buClr>
              <a:buSzPct val="60000"/>
              <a:buFont typeface="Arial"/>
              <a:buChar char="●"/>
            </a:pPr>
            <a:r>
              <a:rPr lang="en"/>
              <a:t>LBJ’s - height</a:t>
            </a:r>
          </a:p>
          <a:p>
            <a:pPr marL="914400" lvl="1" indent="-342900" rtl="0">
              <a:spcBef>
                <a:spcPts val="0"/>
              </a:spcBef>
              <a:buClr>
                <a:schemeClr val="dk1"/>
              </a:buClr>
              <a:buSzPct val="100000"/>
              <a:buFont typeface="Courier New"/>
              <a:buChar char="o"/>
            </a:pPr>
            <a:r>
              <a:rPr lang="en" sz="1800"/>
              <a:t>Acclimation </a:t>
            </a:r>
          </a:p>
          <a:p>
            <a:pPr marL="1371600" lvl="2" indent="-342900" rtl="0">
              <a:spcBef>
                <a:spcPts val="0"/>
              </a:spcBef>
              <a:buClr>
                <a:schemeClr val="dk1"/>
              </a:buClr>
              <a:buSzPct val="100000"/>
              <a:buFont typeface="Wingdings"/>
              <a:buChar char="§"/>
            </a:pPr>
            <a:r>
              <a:rPr lang="en" sz="1800"/>
              <a:t>Changes that increase function of an individual that are not genetic</a:t>
            </a:r>
          </a:p>
          <a:p>
            <a:pPr marL="1828800" lvl="3" indent="-342900" rtl="0">
              <a:spcBef>
                <a:spcPts val="0"/>
              </a:spcBef>
              <a:buClr>
                <a:schemeClr val="dk1"/>
              </a:buClr>
              <a:buSzPct val="60000"/>
              <a:buFont typeface="Arial"/>
              <a:buChar char="●"/>
            </a:pPr>
            <a:r>
              <a:rPr lang="en"/>
              <a:t>LBJ’s - exercise</a:t>
            </a:r>
          </a:p>
        </p:txBody>
      </p:sp>
      <p:pic>
        <p:nvPicPr>
          <p:cNvPr id="87" name="Shape 87"/>
          <p:cNvPicPr preferRelativeResize="0"/>
          <p:nvPr/>
        </p:nvPicPr>
        <p:blipFill>
          <a:blip r:embed="rId3">
            <a:alphaModFix/>
          </a:blip>
          <a:stretch>
            <a:fillRect/>
          </a:stretch>
        </p:blipFill>
        <p:spPr>
          <a:xfrm>
            <a:off x="5774475" y="887325"/>
            <a:ext cx="2652399" cy="3823500"/>
          </a:xfrm>
          <a:prstGeom prst="rect">
            <a:avLst/>
          </a:prstGeom>
          <a:noFill/>
          <a:ln>
            <a:noFill/>
          </a:ln>
        </p:spPr>
      </p:pic>
      <p:sp>
        <p:nvSpPr>
          <p:cNvPr id="88" name="Shape 88"/>
          <p:cNvSpPr txBox="1"/>
          <p:nvPr/>
        </p:nvSpPr>
        <p:spPr>
          <a:xfrm>
            <a:off x="5490087" y="4710825"/>
            <a:ext cx="3501000" cy="401099"/>
          </a:xfrm>
          <a:prstGeom prst="rect">
            <a:avLst/>
          </a:prstGeom>
          <a:noFill/>
          <a:ln>
            <a:noFill/>
          </a:ln>
        </p:spPr>
        <p:txBody>
          <a:bodyPr lIns="91425" tIns="91425" rIns="91425" bIns="91425" anchor="ctr" anchorCtr="0">
            <a:noAutofit/>
          </a:bodyPr>
          <a:lstStyle/>
          <a:p>
            <a:pPr lvl="0" algn="ctr" rtl="0">
              <a:spcBef>
                <a:spcPts val="0"/>
              </a:spcBef>
              <a:buNone/>
            </a:pPr>
            <a:r>
              <a:rPr lang="en" sz="1000"/>
              <a:t>https://strideline.wordpress.com/2015/02/12/lebron-james-and-cavs-have-dunk-party-vs-miami-video/</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transition="in" filter="fade">
                                      <p:cBhvr>
                                        <p:cTn id="7" dur="1000"/>
                                        <p:tgtEl>
                                          <p:spTgt spid="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
                                            <p:txEl>
                                              <p:pRg st="1" end="1"/>
                                            </p:txEl>
                                          </p:spTgt>
                                        </p:tgtEl>
                                        <p:attrNameLst>
                                          <p:attrName>style.visibility</p:attrName>
                                        </p:attrNameLst>
                                      </p:cBhvr>
                                      <p:to>
                                        <p:strVal val="visible"/>
                                      </p:to>
                                    </p:set>
                                    <p:animEffect transition="in" filter="fade">
                                      <p:cBhvr>
                                        <p:cTn id="12" dur="1000"/>
                                        <p:tgtEl>
                                          <p:spTgt spid="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xEl>
                                              <p:pRg st="2" end="2"/>
                                            </p:txEl>
                                          </p:spTgt>
                                        </p:tgtEl>
                                        <p:attrNameLst>
                                          <p:attrName>style.visibility</p:attrName>
                                        </p:attrNameLst>
                                      </p:cBhvr>
                                      <p:to>
                                        <p:strVal val="visible"/>
                                      </p:to>
                                    </p:set>
                                    <p:animEffect transition="in" filter="fade">
                                      <p:cBhvr>
                                        <p:cTn id="17" dur="1000"/>
                                        <p:tgtEl>
                                          <p:spTgt spid="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
                                            <p:txEl>
                                              <p:pRg st="3" end="3"/>
                                            </p:txEl>
                                          </p:spTgt>
                                        </p:tgtEl>
                                        <p:attrNameLst>
                                          <p:attrName>style.visibility</p:attrName>
                                        </p:attrNameLst>
                                      </p:cBhvr>
                                      <p:to>
                                        <p:strVal val="visible"/>
                                      </p:to>
                                    </p:set>
                                    <p:animEffect transition="in" filter="fade">
                                      <p:cBhvr>
                                        <p:cTn id="22" dur="1000"/>
                                        <p:tgtEl>
                                          <p:spTgt spid="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
                                            <p:txEl>
                                              <p:pRg st="4" end="4"/>
                                            </p:txEl>
                                          </p:spTgt>
                                        </p:tgtEl>
                                        <p:attrNameLst>
                                          <p:attrName>style.visibility</p:attrName>
                                        </p:attrNameLst>
                                      </p:cBhvr>
                                      <p:to>
                                        <p:strVal val="visible"/>
                                      </p:to>
                                    </p:set>
                                    <p:animEffect transition="in" filter="fade">
                                      <p:cBhvr>
                                        <p:cTn id="27" dur="1000"/>
                                        <p:tgtEl>
                                          <p:spTgt spid="8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
                                            <p:txEl>
                                              <p:pRg st="5" end="5"/>
                                            </p:txEl>
                                          </p:spTgt>
                                        </p:tgtEl>
                                        <p:attrNameLst>
                                          <p:attrName>style.visibility</p:attrName>
                                        </p:attrNameLst>
                                      </p:cBhvr>
                                      <p:to>
                                        <p:strVal val="visible"/>
                                      </p:to>
                                    </p:set>
                                    <p:animEffect transition="in" filter="fade">
                                      <p:cBhvr>
                                        <p:cTn id="32" dur="1000"/>
                                        <p:tgtEl>
                                          <p:spTgt spid="8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
                                            <p:txEl>
                                              <p:pRg st="6" end="6"/>
                                            </p:txEl>
                                          </p:spTgt>
                                        </p:tgtEl>
                                        <p:attrNameLst>
                                          <p:attrName>style.visibility</p:attrName>
                                        </p:attrNameLst>
                                      </p:cBhvr>
                                      <p:to>
                                        <p:strVal val="visible"/>
                                      </p:to>
                                    </p:set>
                                    <p:animEffect transition="in" filter="fade">
                                      <p:cBhvr>
                                        <p:cTn id="37" dur="1000"/>
                                        <p:tgtEl>
                                          <p:spTgt spid="8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509</TotalTime>
  <Words>1308</Words>
  <Application>Microsoft Office PowerPoint</Application>
  <PresentationFormat>On-screen Show (16:9)</PresentationFormat>
  <Paragraphs>218</Paragraphs>
  <Slides>41</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Courier New</vt:lpstr>
      <vt:lpstr>Verdana</vt:lpstr>
      <vt:lpstr>Wingdings</vt:lpstr>
      <vt:lpstr>simple-light</vt:lpstr>
      <vt:lpstr>Adaptations of Invasive Species</vt:lpstr>
      <vt:lpstr>Video of 5 Extremely Invasive Species </vt:lpstr>
      <vt:lpstr>PowerPoint Presentation</vt:lpstr>
      <vt:lpstr>Objectives </vt:lpstr>
      <vt:lpstr>Define adaptations </vt:lpstr>
      <vt:lpstr>Define adaptations </vt:lpstr>
      <vt:lpstr>PowerPoint Presentation</vt:lpstr>
      <vt:lpstr>Define adaptations </vt:lpstr>
      <vt:lpstr>Define adaptations </vt:lpstr>
      <vt:lpstr>Name the following for this Feral Hog: </vt:lpstr>
      <vt:lpstr>Objectives </vt:lpstr>
      <vt:lpstr>Define three types of adaptations </vt:lpstr>
      <vt:lpstr>Day 2 </vt:lpstr>
      <vt:lpstr>PowerPoint Presentation</vt:lpstr>
      <vt:lpstr>Review Snakehead Adaptations</vt:lpstr>
      <vt:lpstr>PowerPoint Presentation</vt:lpstr>
      <vt:lpstr>Define three types of adaptations </vt:lpstr>
      <vt:lpstr>Define three types of adaptations </vt:lpstr>
      <vt:lpstr>Define three types of adaptations</vt:lpstr>
      <vt:lpstr>Define three types of adaptations</vt:lpstr>
      <vt:lpstr>Objectives </vt:lpstr>
      <vt:lpstr>Research invasive species adaptations</vt:lpstr>
      <vt:lpstr>Research invasive species adaptations</vt:lpstr>
      <vt:lpstr>PowerPoint Presentation</vt:lpstr>
      <vt:lpstr>PowerPoint Presentation</vt:lpstr>
      <vt:lpstr>Answer these questions in your group</vt:lpstr>
      <vt:lpstr>Groups Present Answers to Class</vt:lpstr>
      <vt:lpstr>Day 3 </vt:lpstr>
      <vt:lpstr>Objectives </vt:lpstr>
      <vt:lpstr>Biological Control of Invasive Species</vt:lpstr>
      <vt:lpstr>PowerPoint Presentation</vt:lpstr>
      <vt:lpstr>Biological controls of an invasive species</vt:lpstr>
      <vt:lpstr>Activity</vt:lpstr>
      <vt:lpstr>Example</vt:lpstr>
      <vt:lpstr>Answer these 3 questions in your group</vt:lpstr>
      <vt:lpstr>Groups Present Answers to Class</vt:lpstr>
      <vt:lpstr>PowerPoint Presentation</vt:lpstr>
      <vt:lpstr>Eradication Is Not Always Possible</vt:lpstr>
      <vt:lpstr>Day 4 </vt:lpstr>
      <vt:lpstr>Objectives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Adaptations of Invasive Species</dc:title>
  <cp:lastModifiedBy>Allison Zach</cp:lastModifiedBy>
  <cp:revision>57</cp:revision>
  <dcterms:modified xsi:type="dcterms:W3CDTF">2018-10-03T19:21:21Z</dcterms:modified>
</cp:coreProperties>
</file>